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82" r:id="rId3"/>
    <p:sldId id="383" r:id="rId4"/>
    <p:sldId id="384" r:id="rId5"/>
    <p:sldId id="273" r:id="rId6"/>
    <p:sldId id="328" r:id="rId7"/>
    <p:sldId id="278" r:id="rId8"/>
    <p:sldId id="279" r:id="rId9"/>
    <p:sldId id="329" r:id="rId10"/>
    <p:sldId id="380" r:id="rId11"/>
    <p:sldId id="330" r:id="rId12"/>
    <p:sldId id="331" r:id="rId13"/>
    <p:sldId id="377" r:id="rId14"/>
    <p:sldId id="378" r:id="rId15"/>
    <p:sldId id="332" r:id="rId16"/>
    <p:sldId id="287" r:id="rId17"/>
    <p:sldId id="379" r:id="rId18"/>
    <p:sldId id="381" r:id="rId19"/>
    <p:sldId id="333" r:id="rId20"/>
    <p:sldId id="290" r:id="rId21"/>
    <p:sldId id="292" r:id="rId22"/>
    <p:sldId id="334" r:id="rId23"/>
    <p:sldId id="335" r:id="rId24"/>
    <p:sldId id="336" r:id="rId25"/>
    <p:sldId id="385" r:id="rId26"/>
    <p:sldId id="303" r:id="rId27"/>
    <p:sldId id="337" r:id="rId28"/>
    <p:sldId id="307" r:id="rId29"/>
    <p:sldId id="338" r:id="rId30"/>
    <p:sldId id="386" r:id="rId31"/>
    <p:sldId id="387" r:id="rId32"/>
    <p:sldId id="388" r:id="rId33"/>
    <p:sldId id="389" r:id="rId34"/>
    <p:sldId id="390" r:id="rId35"/>
    <p:sldId id="391" r:id="rId36"/>
    <p:sldId id="392" r:id="rId37"/>
    <p:sldId id="393" r:id="rId38"/>
  </p:sldIdLst>
  <p:sldSz cx="12192000" cy="6858000"/>
  <p:notesSz cx="6858000" cy="9144000"/>
  <p:custDataLst>
    <p:tags r:id="rId4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4595" autoAdjust="0"/>
  </p:normalViewPr>
  <p:slideViewPr>
    <p:cSldViewPr>
      <p:cViewPr varScale="1">
        <p:scale>
          <a:sx n="70" d="100"/>
          <a:sy n="70" d="100"/>
        </p:scale>
        <p:origin x="516" y="56"/>
      </p:cViewPr>
      <p:guideLst>
        <p:guide orient="horz" pos="2160"/>
        <p:guide pos="3840"/>
      </p:guideLst>
    </p:cSldViewPr>
  </p:slideViewPr>
  <p:outlineViewPr>
    <p:cViewPr>
      <p:scale>
        <a:sx n="33" d="100"/>
        <a:sy n="33" d="100"/>
      </p:scale>
      <p:origin x="0" y="3687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73C17291-2E0F-4AC3-9E55-0350A4AA2D99}" type="presOf" srcId="{A0A5BA79-EA5C-49D5-9755-7DBA77E2DB76}" destId="{010A1B24-F1FB-403C-87DE-F9BBCB566EDA}" srcOrd="0" destOrd="0" presId="urn:microsoft.com/office/officeart/2005/8/layout/cycle3"/>
    <dgm:cxn modelId="{65B0B4A8-AE2F-4B59-9C13-9C0E8BBC5675}" type="presOf" srcId="{354F938A-783E-4C39-8AE8-4FC7BC1D362C}" destId="{5B0B16F3-DF9A-45B7-A1EA-10AD300D5B1F}" srcOrd="0" destOrd="0" presId="urn:microsoft.com/office/officeart/2005/8/layout/cycle3"/>
    <dgm:cxn modelId="{75B416CE-AC87-4C65-A116-61BD103ADEAB}"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53271D0D-723D-4DA1-8217-43DF1692DD78}" srcId="{A0A5BA79-EA5C-49D5-9755-7DBA77E2DB76}" destId="{354F938A-783E-4C39-8AE8-4FC7BC1D362C}" srcOrd="2" destOrd="0" parTransId="{ED77C09F-F957-4DDB-B362-90E5A1736782}" sibTransId="{07EC56C5-8B34-4056-934A-1582A44B4D57}"/>
    <dgm:cxn modelId="{76993C6A-97CC-40FC-BDB4-D354784EA653}" type="presOf" srcId="{FAB48265-F8FC-4A70-9C81-59E05793A86F}" destId="{B6DC8CAD-F12B-448C-B3B3-F12DCDAF72BC}"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48CD9CF5-7DF6-42E2-B2BE-171DFAA66EA9}" type="presOf" srcId="{7EAFE5B8-19E9-481D-A4E3-0E6941E40B3E}" destId="{6D3F425B-63FA-4320-AFF9-11B504CAA88C}" srcOrd="0" destOrd="0" presId="urn:microsoft.com/office/officeart/2005/8/layout/cycle3"/>
    <dgm:cxn modelId="{1834B4BA-863B-45DD-8039-B5BD4EB20369}" type="presParOf" srcId="{010A1B24-F1FB-403C-87DE-F9BBCB566EDA}" destId="{F5D88C74-5C96-4C2E-B5F9-6046B427E56B}" srcOrd="0" destOrd="0" presId="urn:microsoft.com/office/officeart/2005/8/layout/cycle3"/>
    <dgm:cxn modelId="{67495EB7-8766-4EEC-BC34-89D32352F6BD}" type="presParOf" srcId="{F5D88C74-5C96-4C2E-B5F9-6046B427E56B}" destId="{B7D78900-85BE-46E1-AD66-CED0EB14AC99}" srcOrd="0" destOrd="0" presId="urn:microsoft.com/office/officeart/2005/8/layout/cycle3"/>
    <dgm:cxn modelId="{523DBCB4-D9FE-44B9-8EF3-A678F3C32D19}" type="presParOf" srcId="{F5D88C74-5C96-4C2E-B5F9-6046B427E56B}" destId="{6D3F425B-63FA-4320-AFF9-11B504CAA88C}" srcOrd="1" destOrd="0" presId="urn:microsoft.com/office/officeart/2005/8/layout/cycle3"/>
    <dgm:cxn modelId="{2781A4AF-175B-4A7D-94CA-A5583100EC12}" type="presParOf" srcId="{F5D88C74-5C96-4C2E-B5F9-6046B427E56B}" destId="{B6DC8CAD-F12B-448C-B3B3-F12DCDAF72BC}" srcOrd="2" destOrd="0" presId="urn:microsoft.com/office/officeart/2005/8/layout/cycle3"/>
    <dgm:cxn modelId="{1FBE387A-2E64-4D4D-961F-24BF4620E847}"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a:outerShdw blurRad="38100" dist="25400" dir="5400000" algn="t" rotWithShape="0">
            <a:srgbClr val="000000">
              <a:alpha val="50000"/>
            </a:srgbClr>
          </a:outerShdw>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blipFill rotWithShape="0">
          <a:blip xmlns:r="http://schemas.openxmlformats.org/officeDocument/2006/relationships" r:embed="rId1">
            <a:duotone>
              <a:schemeClr val="accent1">
                <a:alpha val="90000"/>
                <a:hueOff val="0"/>
                <a:satOff val="0"/>
                <a:lumOff val="0"/>
                <a:alphaOff val="0"/>
                <a:tint val="30000"/>
                <a:satMod val="300000"/>
              </a:schemeClr>
              <a:schemeClr val="accent1">
                <a:alpha val="90000"/>
                <a:hueOff val="0"/>
                <a:satOff val="0"/>
                <a:lumOff val="0"/>
                <a:alphaOff val="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04894" y="666"/>
        <a:ext cx="3432387" cy="1716193"/>
      </dsp:txXfrm>
    </dsp:sp>
    <dsp:sp modelId="{B6DC8CAD-F12B-448C-B3B3-F12DCDAF72BC}">
      <dsp:nvSpPr>
        <dsp:cNvPr id="0" name=""/>
        <dsp:cNvSpPr/>
      </dsp:nvSpPr>
      <dsp:spPr>
        <a:xfrm>
          <a:off x="5409788" y="3159932"/>
          <a:ext cx="3432387" cy="1716193"/>
        </a:xfrm>
        <a:prstGeom prst="roundRect">
          <a:avLst/>
        </a:prstGeom>
        <a:blipFill rotWithShape="0">
          <a:blip xmlns:r="http://schemas.openxmlformats.org/officeDocument/2006/relationships" r:embed="rId1">
            <a:duotone>
              <a:schemeClr val="accent1">
                <a:alpha val="90000"/>
                <a:hueOff val="0"/>
                <a:satOff val="0"/>
                <a:lumOff val="0"/>
                <a:alphaOff val="-20000"/>
                <a:tint val="30000"/>
                <a:satMod val="300000"/>
              </a:schemeClr>
              <a:schemeClr val="accent1">
                <a:alpha val="90000"/>
                <a:hueOff val="0"/>
                <a:satOff val="0"/>
                <a:lumOff val="0"/>
                <a:alphaOff val="-2000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09788" y="3159932"/>
        <a:ext cx="3432387" cy="1716193"/>
      </dsp:txXfrm>
    </dsp:sp>
    <dsp:sp modelId="{5B0B16F3-DF9A-45B7-A1EA-10AD300D5B1F}">
      <dsp:nvSpPr>
        <dsp:cNvPr id="0" name=""/>
        <dsp:cNvSpPr/>
      </dsp:nvSpPr>
      <dsp:spPr>
        <a:xfrm>
          <a:off x="25971" y="3159939"/>
          <a:ext cx="3432387" cy="1716193"/>
        </a:xfrm>
        <a:prstGeom prst="roundRect">
          <a:avLst/>
        </a:prstGeom>
        <a:blipFill rotWithShape="0">
          <a:blip xmlns:r="http://schemas.openxmlformats.org/officeDocument/2006/relationships" r:embed="rId1">
            <a:duotone>
              <a:schemeClr val="accent1">
                <a:alpha val="90000"/>
                <a:hueOff val="0"/>
                <a:satOff val="0"/>
                <a:lumOff val="0"/>
                <a:alphaOff val="-40000"/>
                <a:tint val="30000"/>
                <a:satMod val="300000"/>
              </a:schemeClr>
              <a:schemeClr val="accent1">
                <a:alpha val="90000"/>
                <a:hueOff val="0"/>
                <a:satOff val="0"/>
                <a:lumOff val="0"/>
                <a:alphaOff val="-4000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25971" y="3159939"/>
        <a:ext cx="3432387" cy="171619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E16CF3-8537-4774-A9FC-A2A5296655A0}" type="datetimeFigureOut">
              <a:rPr lang="es-ES" smtClean="0"/>
              <a:pPr/>
              <a:t>12/11/2018</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76EFD9-045A-467D-A5FA-40A98A1C0904}" type="slidenum">
              <a:rPr lang="es-ES" smtClean="0"/>
              <a:pPr/>
              <a:t>‹Nº›</a:t>
            </a:fld>
            <a:endParaRPr lang="es-ES"/>
          </a:p>
        </p:txBody>
      </p:sp>
    </p:spTree>
    <p:extLst>
      <p:ext uri="{BB962C8B-B14F-4D97-AF65-F5344CB8AC3E}">
        <p14:creationId xmlns:p14="http://schemas.microsoft.com/office/powerpoint/2010/main" val="969279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 pesar de las diversas variantes</a:t>
            </a:r>
            <a:r>
              <a:rPr lang="es-ES" baseline="0" dirty="0" smtClean="0"/>
              <a:t> que hay en la forma de aplicarlo, el método científico consta, esencialmente, de los siguientes pasos:</a:t>
            </a:r>
          </a:p>
          <a:p>
            <a:endParaRPr lang="es-ES" baseline="0" dirty="0" smtClean="0"/>
          </a:p>
          <a:p>
            <a:r>
              <a:rPr lang="es-ES" baseline="0" dirty="0" smtClean="0"/>
              <a:t>-Observación del fenómeno real</a:t>
            </a:r>
          </a:p>
          <a:p>
            <a:pPr>
              <a:buFontTx/>
              <a:buChar char="-"/>
            </a:pPr>
            <a:endParaRPr lang="es-ES" baseline="0" dirty="0" smtClean="0"/>
          </a:p>
          <a:p>
            <a:pPr>
              <a:buFontTx/>
              <a:buChar char="-"/>
            </a:pPr>
            <a:r>
              <a:rPr lang="es-ES" baseline="0" dirty="0" smtClean="0"/>
              <a:t>Formulación de hipótesis, a partir de las observaciones realizadas y de la experiencia del observador en fenómenos similares</a:t>
            </a:r>
          </a:p>
          <a:p>
            <a:pPr>
              <a:buFontTx/>
              <a:buChar char="-"/>
            </a:pPr>
            <a:endParaRPr lang="es-ES" baseline="0" dirty="0" smtClean="0"/>
          </a:p>
          <a:p>
            <a:pPr>
              <a:buFontTx/>
              <a:buChar char="-"/>
            </a:pPr>
            <a:r>
              <a:rPr lang="es-ES" baseline="0" dirty="0" smtClean="0"/>
              <a:t>Experimentación para poner a prueba la hipótesis anterior, repitiendo las observaciones del fenómeno bajo condiciones cambiantes</a:t>
            </a:r>
          </a:p>
          <a:p>
            <a:pPr>
              <a:buFontTx/>
              <a:buNone/>
            </a:pPr>
            <a:endParaRPr lang="es-ES" dirty="0" smtClean="0"/>
          </a:p>
          <a:p>
            <a:pPr>
              <a:buFontTx/>
              <a:buNone/>
            </a:pPr>
            <a:r>
              <a:rPr lang="es-ES" dirty="0" smtClean="0"/>
              <a:t>-Finalmente,</a:t>
            </a:r>
            <a:r>
              <a:rPr lang="es-ES" baseline="0" dirty="0" smtClean="0"/>
              <a:t> si es posible, la generación de una Tesis que consolide la hipótesis original… o si ha habido experimentos en contra de ella, una refutación de la misma.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31</a:t>
            </a:fld>
            <a:endParaRPr lang="es-ES"/>
          </a:p>
        </p:txBody>
      </p:sp>
    </p:spTree>
    <p:extLst>
      <p:ext uri="{BB962C8B-B14F-4D97-AF65-F5344CB8AC3E}">
        <p14:creationId xmlns:p14="http://schemas.microsoft.com/office/powerpoint/2010/main" val="341637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proceso, se hace evidente la necesidad de alimentar la</a:t>
            </a:r>
            <a:r>
              <a:rPr lang="es-ES" baseline="0" dirty="0" smtClean="0"/>
              <a:t> experiencia del observador para poder generar hipótesis plausibles que tengan cierta seguridad de éxito. </a:t>
            </a:r>
          </a:p>
          <a:p>
            <a:endParaRPr lang="es-ES" baseline="0" dirty="0" smtClean="0"/>
          </a:p>
          <a:p>
            <a:r>
              <a:rPr lang="es-ES" baseline="0" dirty="0" smtClean="0"/>
              <a:t>Pero no siempre es posible experimentar con el fenómeno real de forma directa, </a:t>
            </a:r>
          </a:p>
          <a:p>
            <a:endParaRPr lang="es-ES" baseline="0" dirty="0" smtClean="0"/>
          </a:p>
          <a:p>
            <a:r>
              <a:rPr lang="es-ES" baseline="0" dirty="0" smtClean="0"/>
              <a:t>ya sea por imposibilidad física (porque cae fuera de nuestra capacidad hacer que se repita o controlar las condiciones en que se da), </a:t>
            </a:r>
          </a:p>
          <a:p>
            <a:endParaRPr lang="es-ES" baseline="0" dirty="0" smtClean="0"/>
          </a:p>
          <a:p>
            <a:r>
              <a:rPr lang="es-ES" baseline="0" dirty="0" smtClean="0"/>
              <a:t>o por imposibilidad ética (el suceso de algunos fenómenos puede llevar asociados resultados perjudiciales).</a:t>
            </a:r>
          </a:p>
          <a:p>
            <a:endParaRPr lang="es-ES" baseline="0" dirty="0" smtClean="0"/>
          </a:p>
          <a:p>
            <a:r>
              <a:rPr lang="es-ES" baseline="0" dirty="0" err="1" smtClean="0"/>
              <a:t>Click</a:t>
            </a:r>
            <a:r>
              <a:rPr lang="es-ES" baseline="0" dirty="0" smtClean="0"/>
              <a:t> </a:t>
            </a:r>
          </a:p>
          <a:p>
            <a:endParaRPr lang="es-ES" baseline="0" dirty="0" smtClean="0"/>
          </a:p>
          <a:p>
            <a:r>
              <a:rPr lang="es-ES" baseline="0" dirty="0" smtClean="0"/>
              <a:t>En este contexto, los modelos se presentan como una proyección de la realidad que permite ser modificada, observada y medida sin afectar al fenómeno real que representan, pero (si están bien hechos) dando información acerca de las causas y efectos de dicha realidad.</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32</a:t>
            </a:fld>
            <a:endParaRPr lang="es-ES"/>
          </a:p>
        </p:txBody>
      </p:sp>
    </p:spTree>
    <p:extLst>
      <p:ext uri="{BB962C8B-B14F-4D97-AF65-F5344CB8AC3E}">
        <p14:creationId xmlns:p14="http://schemas.microsoft.com/office/powerpoint/2010/main" val="217588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20000"/>
          </a:bodyPr>
          <a:lstStyle/>
          <a:p>
            <a:r>
              <a:rPr lang="es-ES" dirty="0" smtClean="0"/>
              <a:t>Aunque existe una</a:t>
            </a:r>
            <a:r>
              <a:rPr lang="es-ES" baseline="0" dirty="0" smtClean="0"/>
              <a:t> gran variedad de definiciones de lo que es un modelo, para este curso nos basta la que tenemos aquí representada: </a:t>
            </a:r>
          </a:p>
          <a:p>
            <a:endParaRPr lang="es-ES" baseline="0" dirty="0" smtClean="0"/>
          </a:p>
          <a:p>
            <a:r>
              <a:rPr lang="es-ES" baseline="0" dirty="0" smtClean="0"/>
              <a:t>Un modelo es una representación abstracta de cierto fenómeno, donde damos forma a los elementos que caracterizan el aspecto que nos interesa de la realidad modelada y a las relaciones entre esos elementos.</a:t>
            </a:r>
          </a:p>
          <a:p>
            <a:endParaRPr lang="es-ES" baseline="0" dirty="0" smtClean="0"/>
          </a:p>
          <a:p>
            <a:r>
              <a:rPr lang="es-ES" baseline="0" dirty="0" smtClean="0"/>
              <a:t>Debemos hacer hincapié en que esta representación son tan importantes los elementos como las relaciones que se dan entre ellos.</a:t>
            </a:r>
          </a:p>
          <a:p>
            <a:endParaRPr lang="es-ES" baseline="0" dirty="0" smtClean="0"/>
          </a:p>
          <a:p>
            <a:r>
              <a:rPr lang="es-ES" baseline="0" dirty="0" err="1" smtClean="0"/>
              <a:t>CLick</a:t>
            </a:r>
            <a:endParaRPr lang="es-ES" baseline="0" dirty="0" smtClean="0"/>
          </a:p>
          <a:p>
            <a:endParaRPr lang="es-ES" baseline="0" dirty="0" smtClean="0"/>
          </a:p>
          <a:p>
            <a:r>
              <a:rPr lang="es-ES" dirty="0" smtClean="0"/>
              <a:t>Surgen distintas</a:t>
            </a:r>
            <a:r>
              <a:rPr lang="es-ES" baseline="0" dirty="0" smtClean="0"/>
              <a:t> alternativas para representar los fenómenos. </a:t>
            </a:r>
          </a:p>
          <a:p>
            <a:endParaRPr lang="es-ES" baseline="0" dirty="0" smtClean="0"/>
          </a:p>
          <a:p>
            <a:r>
              <a:rPr lang="es-ES" baseline="0" dirty="0" smtClean="0"/>
              <a:t>Las que a nosotros nos interesan son las más formales y potentes que se han generado hasta el momento, y que se engloban dentro de lo que se conoce como Modelado Matemático, que, esencialmente son de tres tipos:</a:t>
            </a:r>
          </a:p>
          <a:p>
            <a:pPr>
              <a:buFontTx/>
              <a:buChar char="-"/>
            </a:pPr>
            <a:endParaRPr lang="es-ES" baseline="0" dirty="0" smtClean="0"/>
          </a:p>
          <a:p>
            <a:pPr>
              <a:buFontTx/>
              <a:buChar char="-"/>
            </a:pPr>
            <a:r>
              <a:rPr lang="es-ES" baseline="0" dirty="0" smtClean="0"/>
              <a:t>La creación de Teorías matemáticas, que por medio de un lenguaje formal y un sistema de razonamiento permiten generar verdades lógicas (en este tipo de modelados estaría la Geometría, el Análisis, el Álgebra, </a:t>
            </a:r>
            <a:r>
              <a:rPr lang="es-ES" baseline="0" dirty="0" err="1" smtClean="0"/>
              <a:t>etc</a:t>
            </a:r>
            <a:r>
              <a:rPr lang="es-ES" baseline="0" dirty="0" smtClean="0"/>
              <a:t>)</a:t>
            </a:r>
          </a:p>
          <a:p>
            <a:pPr>
              <a:buFontTx/>
              <a:buChar char="-"/>
            </a:pPr>
            <a:endParaRPr lang="es-ES" baseline="0" dirty="0" smtClean="0"/>
          </a:p>
          <a:p>
            <a:pPr>
              <a:buFontTx/>
              <a:buChar char="-"/>
            </a:pPr>
            <a:r>
              <a:rPr lang="es-ES" baseline="0" dirty="0" smtClean="0"/>
              <a:t>La creación de modelos Numéricos, generalmente basados en ecuaciones lineales, ecuaciones diferenciales, o sistemas de éstas, etc..)</a:t>
            </a:r>
          </a:p>
          <a:p>
            <a:pPr>
              <a:buFontTx/>
              <a:buChar char="-"/>
            </a:pPr>
            <a:endParaRPr lang="es-ES" baseline="0" dirty="0" smtClean="0"/>
          </a:p>
          <a:p>
            <a:pPr>
              <a:buFontTx/>
              <a:buChar char="-"/>
            </a:pPr>
            <a:r>
              <a:rPr lang="es-ES" baseline="0" dirty="0" smtClean="0"/>
              <a:t>Y los modelos computacionales, donde se engloban los lenguajes de programación, sistemas basados en agentes, algoritmos evolutivos… que en los últimos años, y gracias a la capacidad creciente de los ordenadores, permiten generar modelos muy variados de una forma rápida y barata.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33</a:t>
            </a:fld>
            <a:endParaRPr lang="es-ES"/>
          </a:p>
        </p:txBody>
      </p:sp>
    </p:spTree>
    <p:extLst>
      <p:ext uri="{BB962C8B-B14F-4D97-AF65-F5344CB8AC3E}">
        <p14:creationId xmlns:p14="http://schemas.microsoft.com/office/powerpoint/2010/main" val="203120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Habitualmente, el proceso de modelado tie</a:t>
            </a:r>
            <a:r>
              <a:rPr lang="es-ES" baseline="0" dirty="0" smtClean="0"/>
              <a:t>ne un ciclo de vida en el que destacan 3 fases bien diferenciadas:</a:t>
            </a:r>
          </a:p>
          <a:p>
            <a:endParaRPr lang="es-ES" baseline="0" dirty="0" smtClean="0"/>
          </a:p>
          <a:p>
            <a:r>
              <a:rPr lang="es-ES" baseline="0" dirty="0" err="1" smtClean="0"/>
              <a:t>Click</a:t>
            </a:r>
            <a:r>
              <a:rPr lang="es-ES" baseline="0" dirty="0" smtClean="0"/>
              <a:t> </a:t>
            </a:r>
          </a:p>
          <a:p>
            <a:endParaRPr lang="es-ES" baseline="0" dirty="0" smtClean="0"/>
          </a:p>
          <a:p>
            <a:pPr marL="228600" indent="-228600">
              <a:buAutoNum type="arabicPeriod"/>
            </a:pPr>
            <a:r>
              <a:rPr lang="es-ES" baseline="0" dirty="0" smtClean="0"/>
              <a:t>A partir del fenómeno real, y por un procedimiento de interpretación de las observaciones sobre el mismo, procedemos a una fase de formalización haciendo uso de algún lenguaje formal.</a:t>
            </a:r>
          </a:p>
          <a:p>
            <a:pPr marL="228600" indent="-228600">
              <a:buAutoNum type="arabicPeriod"/>
            </a:pPr>
            <a:endParaRPr lang="es-ES" baseline="0" dirty="0" smtClean="0"/>
          </a:p>
          <a:p>
            <a:pPr marL="228600" indent="-228600">
              <a:buAutoNum type="arabicPeriod"/>
            </a:pPr>
            <a:r>
              <a:rPr lang="es-ES" baseline="0" dirty="0" err="1" smtClean="0"/>
              <a:t>Clisk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Si el modelo que queremos conseguir tiene propiedades dinámicas, es decir, admite simulaciones que ayuden a comprender la realidad, procedemos a implementar dicha formalización en un sistema que lo permita.</a:t>
            </a:r>
          </a:p>
          <a:p>
            <a:pPr marL="228600" indent="-228600">
              <a:buAutoNum type="arabicPeriod"/>
            </a:pPr>
            <a:endParaRPr lang="es-ES" baseline="0" dirty="0" smtClean="0"/>
          </a:p>
          <a:p>
            <a:pPr marL="228600" indent="-228600">
              <a:buAutoNum type="arabicPeriod"/>
            </a:pPr>
            <a:r>
              <a:rPr lang="es-ES" baseline="0" dirty="0" err="1" smtClean="0"/>
              <a:t>Click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Por último, y tras haber ejecutado simulaciones en el modelo, evaluamos los resultados obtenidos con los que se pueden observar en el mundo real</a:t>
            </a:r>
          </a:p>
          <a:p>
            <a:pPr marL="228600" indent="-228600">
              <a:buAutoNum type="arabicPeriod"/>
            </a:pPr>
            <a:endParaRPr lang="es-ES" baseline="0" dirty="0" smtClean="0"/>
          </a:p>
          <a:p>
            <a:pPr marL="228600" indent="-228600">
              <a:buNone/>
            </a:pPr>
            <a:r>
              <a:rPr lang="es-ES" baseline="0" dirty="0" smtClean="0"/>
              <a:t>Debe tenerse en cuenta que lo normal no es realizar un proceso lineal, sino que se forma un ciclo de vida en el que, por aproximaciones sucesivas, obtenemos una colección de modelos cada vez más fieles al fenómeno real (al menos en las características que son el foco de nuestra hipótesis).</a:t>
            </a:r>
          </a:p>
          <a:p>
            <a:pPr marL="228600" indent="-228600">
              <a:buAutoNum type="arabicPeriod"/>
            </a:pP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36</a:t>
            </a:fld>
            <a:endParaRPr lang="es-ES"/>
          </a:p>
        </p:txBody>
      </p:sp>
    </p:spTree>
    <p:extLst>
      <p:ext uri="{BB962C8B-B14F-4D97-AF65-F5344CB8AC3E}">
        <p14:creationId xmlns:p14="http://schemas.microsoft.com/office/powerpoint/2010/main" val="4280340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12/11/2018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pPr/>
              <a:t>12/11/2018</a:t>
            </a:fld>
            <a:endParaRPr lang="es-ES"/>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jpe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jpe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ES" dirty="0" smtClean="0">
                <a:latin typeface="Garamond" pitchFamily="18" charset="0"/>
              </a:rPr>
              <a:t>De la Inteligencia Colectiva a los Sistemas Complejos</a:t>
            </a:r>
            <a:endParaRPr lang="es-ES" dirty="0">
              <a:latin typeface="Garamond" pitchFamily="18" charset="0"/>
            </a:endParaRPr>
          </a:p>
        </p:txBody>
      </p:sp>
      <p:sp>
        <p:nvSpPr>
          <p:cNvPr id="3" name="2 Subtítulo"/>
          <p:cNvSpPr>
            <a:spLocks noGrp="1"/>
          </p:cNvSpPr>
          <p:nvPr>
            <p:ph type="subTitle" idx="1"/>
          </p:nvPr>
        </p:nvSpPr>
        <p:spPr/>
        <p:txBody>
          <a:bodyPr/>
          <a:lstStyle/>
          <a:p>
            <a:r>
              <a:rPr lang="es-ES" dirty="0" smtClean="0">
                <a:latin typeface="Garamond" pitchFamily="18" charset="0"/>
              </a:rPr>
              <a:t>Inteligencia Artificial</a:t>
            </a:r>
            <a:endParaRPr lang="es-ES" dirty="0" smtClean="0">
              <a:latin typeface="Garamond" pitchFamily="18" charset="0"/>
            </a:endParaRPr>
          </a:p>
          <a:p>
            <a:r>
              <a:rPr lang="es-ES" dirty="0" smtClean="0">
                <a:latin typeface="Garamond" pitchFamily="18" charset="0"/>
              </a:rPr>
              <a:t>Grado de Ingeniería en Computadores</a:t>
            </a:r>
            <a:endParaRPr lang="es-ES" dirty="0" smtClean="0">
              <a:latin typeface="Garamond"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Colonias de insectos</a:t>
            </a:r>
            <a:endParaRPr lang="es-ES" dirty="0"/>
          </a:p>
        </p:txBody>
      </p:sp>
      <p:pic>
        <p:nvPicPr>
          <p:cNvPr id="8" name="Picture 8" descr="fotohormigas"/>
          <p:cNvPicPr>
            <a:picLocks noChangeAspect="1" noChangeArrowheads="1"/>
          </p:cNvPicPr>
          <p:nvPr/>
        </p:nvPicPr>
        <p:blipFill>
          <a:blip r:embed="rId2" cstate="print"/>
          <a:srcRect/>
          <a:stretch>
            <a:fillRect/>
          </a:stretch>
        </p:blipFill>
        <p:spPr>
          <a:xfrm>
            <a:off x="7794368" y="1196752"/>
            <a:ext cx="3414200" cy="2573090"/>
          </a:xfrm>
          <a:prstGeom prst="rect">
            <a:avLst/>
          </a:prstGeom>
          <a:noFill/>
          <a:ln/>
        </p:spPr>
      </p:pic>
      <p:pic>
        <p:nvPicPr>
          <p:cNvPr id="9" name="Picture 8" descr="fotohormiga"/>
          <p:cNvPicPr>
            <a:picLocks noChangeAspect="1" noChangeArrowheads="1"/>
          </p:cNvPicPr>
          <p:nvPr/>
        </p:nvPicPr>
        <p:blipFill>
          <a:blip r:embed="rId3" cstate="print"/>
          <a:srcRect/>
          <a:stretch>
            <a:fillRect/>
          </a:stretch>
        </p:blipFill>
        <p:spPr>
          <a:xfrm>
            <a:off x="8040216" y="3933056"/>
            <a:ext cx="4149797" cy="2808312"/>
          </a:xfrm>
          <a:prstGeom prst="rect">
            <a:avLst/>
          </a:prstGeom>
          <a:noFill/>
          <a:ln/>
        </p:spPr>
      </p:pic>
      <p:pic>
        <p:nvPicPr>
          <p:cNvPr id="7" name="Picture 2" descr="https://www.openabm.org/files/books/33102/1d-FlockingMode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5520" y="1628800"/>
            <a:ext cx="6218872" cy="4548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664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Colonias de insectos</a:t>
            </a:r>
            <a:endParaRPr lang="es-ES" dirty="0"/>
          </a:p>
        </p:txBody>
      </p:sp>
      <p:sp>
        <p:nvSpPr>
          <p:cNvPr id="3" name="2 Marcador de contenido"/>
          <p:cNvSpPr>
            <a:spLocks noGrp="1"/>
          </p:cNvSpPr>
          <p:nvPr>
            <p:ph idx="1"/>
          </p:nvPr>
        </p:nvSpPr>
        <p:spPr>
          <a:xfrm>
            <a:off x="609600" y="1628801"/>
            <a:ext cx="7430616" cy="4525963"/>
          </a:xfrm>
        </p:spPr>
        <p:txBody>
          <a:bodyPr>
            <a:normAutofit/>
          </a:bodyPr>
          <a:lstStyle/>
          <a:p>
            <a:pPr>
              <a:buNone/>
            </a:pPr>
            <a:r>
              <a:rPr lang="es-ES" sz="3600" dirty="0"/>
              <a:t>Tenemos:</a:t>
            </a:r>
          </a:p>
          <a:p>
            <a:pPr>
              <a:buFontTx/>
              <a:buChar char="•"/>
            </a:pPr>
            <a:r>
              <a:rPr lang="es-ES" dirty="0" smtClean="0"/>
              <a:t>Reglas individuales de comportamiento.</a:t>
            </a:r>
          </a:p>
          <a:p>
            <a:pPr>
              <a:buFontTx/>
              <a:buChar char="•"/>
            </a:pPr>
            <a:r>
              <a:rPr lang="es-ES" dirty="0" smtClean="0"/>
              <a:t>Emergencia de comportamiento colectivo.</a:t>
            </a:r>
          </a:p>
          <a:p>
            <a:pPr>
              <a:buFontTx/>
              <a:buChar char="•"/>
            </a:pPr>
            <a:r>
              <a:rPr lang="es-ES" dirty="0" smtClean="0"/>
              <a:t>Sin líderes. Sin mapas del terreno.</a:t>
            </a:r>
          </a:p>
          <a:p>
            <a:pPr>
              <a:buFontTx/>
              <a:buChar char="•"/>
            </a:pPr>
            <a:r>
              <a:rPr lang="es-ES" dirty="0" smtClean="0"/>
              <a:t>Interacciones locales.</a:t>
            </a:r>
          </a:p>
          <a:p>
            <a:pPr>
              <a:buFontTx/>
              <a:buChar char="•"/>
            </a:pPr>
            <a:r>
              <a:rPr lang="es-ES" dirty="0" smtClean="0"/>
              <a:t>Transición de fase en el número crítico de hormigas.</a:t>
            </a:r>
          </a:p>
          <a:p>
            <a:pPr>
              <a:buFontTx/>
              <a:buChar char="•"/>
            </a:pPr>
            <a:endParaRPr lang="es-ES" dirty="0" smtClean="0"/>
          </a:p>
          <a:p>
            <a:pPr>
              <a:buNone/>
            </a:pPr>
            <a:endParaRPr lang="es-ES" dirty="0"/>
          </a:p>
        </p:txBody>
      </p:sp>
      <p:pic>
        <p:nvPicPr>
          <p:cNvPr id="8" name="Picture 8" descr="fotohormigas"/>
          <p:cNvPicPr>
            <a:picLocks noChangeAspect="1" noChangeArrowheads="1"/>
          </p:cNvPicPr>
          <p:nvPr/>
        </p:nvPicPr>
        <p:blipFill>
          <a:blip r:embed="rId2" cstate="print"/>
          <a:srcRect/>
          <a:stretch>
            <a:fillRect/>
          </a:stretch>
        </p:blipFill>
        <p:spPr>
          <a:xfrm>
            <a:off x="7794368" y="1196752"/>
            <a:ext cx="3414200" cy="2573090"/>
          </a:xfrm>
          <a:prstGeom prst="rect">
            <a:avLst/>
          </a:prstGeom>
          <a:noFill/>
          <a:ln/>
        </p:spPr>
      </p:pic>
      <p:pic>
        <p:nvPicPr>
          <p:cNvPr id="9" name="Picture 8" descr="fotohormiga"/>
          <p:cNvPicPr>
            <a:picLocks noChangeAspect="1" noChangeArrowheads="1"/>
          </p:cNvPicPr>
          <p:nvPr/>
        </p:nvPicPr>
        <p:blipFill>
          <a:blip r:embed="rId3" cstate="print"/>
          <a:srcRect/>
          <a:stretch>
            <a:fillRect/>
          </a:stretch>
        </p:blipFill>
        <p:spPr>
          <a:xfrm>
            <a:off x="8040216" y="3933056"/>
            <a:ext cx="4149797" cy="2808312"/>
          </a:xfrm>
          <a:prstGeom prst="rect">
            <a:avLst/>
          </a:prstGeom>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p:txBody>
          <a:bodyPr/>
          <a:lstStyle/>
          <a:p>
            <a:r>
              <a:rPr lang="es-ES" dirty="0"/>
              <a:t>Movimientos en grupo</a:t>
            </a:r>
          </a:p>
        </p:txBody>
      </p:sp>
      <p:sp>
        <p:nvSpPr>
          <p:cNvPr id="8" name="Rectangle 3"/>
          <p:cNvSpPr>
            <a:spLocks noGrp="1" noRot="1" noChangeArrowheads="1"/>
          </p:cNvSpPr>
          <p:nvPr>
            <p:ph idx="1"/>
          </p:nvPr>
        </p:nvSpPr>
        <p:spPr>
          <a:xfrm>
            <a:off x="609600" y="1556792"/>
            <a:ext cx="7432964" cy="4824536"/>
          </a:xfrm>
        </p:spPr>
        <p:txBody>
          <a:bodyPr>
            <a:normAutofit/>
          </a:bodyPr>
          <a:lstStyle/>
          <a:p>
            <a:pPr>
              <a:buNone/>
            </a:pPr>
            <a:r>
              <a:rPr lang="es-ES" dirty="0" smtClean="0"/>
              <a:t>Podemos observar:</a:t>
            </a:r>
          </a:p>
          <a:p>
            <a:r>
              <a:rPr lang="es-ES" dirty="0" smtClean="0"/>
              <a:t>Coordinación </a:t>
            </a:r>
            <a:r>
              <a:rPr lang="es-ES" dirty="0"/>
              <a:t>en el movimiento de cientos de individuos.</a:t>
            </a:r>
          </a:p>
          <a:p>
            <a:r>
              <a:rPr lang="es-ES" dirty="0"/>
              <a:t>Significado adaptativo: defensa contra presas, incrementar </a:t>
            </a:r>
            <a:r>
              <a:rPr lang="es-ES" dirty="0" smtClean="0"/>
              <a:t>eficiencia.</a:t>
            </a:r>
          </a:p>
        </p:txBody>
      </p:sp>
      <p:pic>
        <p:nvPicPr>
          <p:cNvPr id="10" name="Picture 4" descr="peces"/>
          <p:cNvPicPr>
            <a:picLocks noChangeAspect="1" noChangeArrowheads="1"/>
          </p:cNvPicPr>
          <p:nvPr/>
        </p:nvPicPr>
        <p:blipFill>
          <a:blip r:embed="rId2" cstate="print"/>
          <a:srcRect/>
          <a:stretch>
            <a:fillRect/>
          </a:stretch>
        </p:blipFill>
        <p:spPr bwMode="auto">
          <a:xfrm>
            <a:off x="8363745" y="4182527"/>
            <a:ext cx="2981116" cy="1982777"/>
          </a:xfrm>
          <a:prstGeom prst="rect">
            <a:avLst/>
          </a:prstGeom>
          <a:noFill/>
        </p:spPr>
      </p:pic>
      <p:pic>
        <p:nvPicPr>
          <p:cNvPr id="11" name="Picture 5" descr="bisontes"/>
          <p:cNvPicPr>
            <a:picLocks noChangeAspect="1" noChangeArrowheads="1"/>
          </p:cNvPicPr>
          <p:nvPr/>
        </p:nvPicPr>
        <p:blipFill>
          <a:blip r:embed="rId3" cstate="print"/>
          <a:srcRect/>
          <a:stretch>
            <a:fillRect/>
          </a:stretch>
        </p:blipFill>
        <p:spPr bwMode="auto">
          <a:xfrm>
            <a:off x="8112224" y="1322871"/>
            <a:ext cx="2701173" cy="1789919"/>
          </a:xfrm>
          <a:prstGeom prst="rect">
            <a:avLst/>
          </a:prstGeom>
          <a:noFill/>
        </p:spPr>
      </p:pic>
      <p:pic>
        <p:nvPicPr>
          <p:cNvPr id="12" name="Picture 6" descr="flamencos"/>
          <p:cNvPicPr>
            <a:picLocks noChangeAspect="1" noChangeArrowheads="1"/>
          </p:cNvPicPr>
          <p:nvPr/>
        </p:nvPicPr>
        <p:blipFill>
          <a:blip r:embed="rId4" cstate="print"/>
          <a:srcRect/>
          <a:stretch>
            <a:fillRect/>
          </a:stretch>
        </p:blipFill>
        <p:spPr bwMode="auto">
          <a:xfrm>
            <a:off x="8647161" y="2594769"/>
            <a:ext cx="2948290" cy="2016226"/>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p:txBody>
          <a:bodyPr/>
          <a:lstStyle/>
          <a:p>
            <a:r>
              <a:rPr lang="es-ES" dirty="0"/>
              <a:t>Movimientos en grupo</a:t>
            </a:r>
          </a:p>
        </p:txBody>
      </p:sp>
      <p:sp>
        <p:nvSpPr>
          <p:cNvPr id="8" name="Rectangle 3"/>
          <p:cNvSpPr>
            <a:spLocks noGrp="1" noRot="1" noChangeArrowheads="1"/>
          </p:cNvSpPr>
          <p:nvPr>
            <p:ph idx="1"/>
          </p:nvPr>
        </p:nvSpPr>
        <p:spPr>
          <a:xfrm>
            <a:off x="839416" y="1556792"/>
            <a:ext cx="8230219" cy="4824536"/>
          </a:xfrm>
        </p:spPr>
        <p:txBody>
          <a:bodyPr>
            <a:normAutofit/>
          </a:bodyPr>
          <a:lstStyle/>
          <a:p>
            <a:pPr>
              <a:buNone/>
            </a:pPr>
            <a:r>
              <a:rPr lang="es-ES" dirty="0" smtClean="0"/>
              <a:t>Mecanismos Básicos:</a:t>
            </a:r>
          </a:p>
          <a:p>
            <a:r>
              <a:rPr lang="es-ES" dirty="0" smtClean="0"/>
              <a:t>Cada individuo ajusta la posición de acuerdo con sus vecinos más próximos.</a:t>
            </a:r>
          </a:p>
          <a:p>
            <a:endParaRPr lang="es-ES" dirty="0" smtClean="0"/>
          </a:p>
          <a:p>
            <a:r>
              <a:rPr lang="es-ES" dirty="0" smtClean="0"/>
              <a:t>Trata de mantener una separación. </a:t>
            </a:r>
          </a:p>
          <a:p>
            <a:endParaRPr lang="es-ES" dirty="0" smtClean="0"/>
          </a:p>
          <a:p>
            <a:endParaRPr lang="es-ES" dirty="0"/>
          </a:p>
          <a:p>
            <a:r>
              <a:rPr lang="es-ES" dirty="0" smtClean="0"/>
              <a:t>Adopta una alineación con los vecinos</a:t>
            </a:r>
            <a:endParaRPr lang="es-ES" dirty="0"/>
          </a:p>
          <a:p>
            <a:endParaRPr lang="es-ES" dirty="0"/>
          </a:p>
        </p:txBody>
      </p:sp>
      <p:pic>
        <p:nvPicPr>
          <p:cNvPr id="274434" name="Picture 2" descr="separation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6495" y="3416026"/>
            <a:ext cx="2066925"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74436" name="Picture 4" descr="cohesion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9958" y="1844824"/>
            <a:ext cx="2066925"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74442" name="Picture 10" descr="alignment 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9635" y="5013176"/>
            <a:ext cx="2066925" cy="138112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9089642" y="6352144"/>
            <a:ext cx="2148280" cy="369332"/>
          </a:xfrm>
          <a:prstGeom prst="rect">
            <a:avLst/>
          </a:prstGeom>
          <a:noFill/>
        </p:spPr>
        <p:txBody>
          <a:bodyPr wrap="none" rtlCol="0">
            <a:spAutoFit/>
          </a:bodyPr>
          <a:lstStyle/>
          <a:p>
            <a:r>
              <a:rPr lang="es-ES" dirty="0" err="1" smtClean="0"/>
              <a:t>Boids</a:t>
            </a:r>
            <a:r>
              <a:rPr lang="es-ES" dirty="0" smtClean="0"/>
              <a:t>, Craig Reynolds</a:t>
            </a:r>
            <a:endParaRPr lang="es-ES" dirty="0"/>
          </a:p>
        </p:txBody>
      </p:sp>
    </p:spTree>
    <p:extLst>
      <p:ext uri="{BB962C8B-B14F-4D97-AF65-F5344CB8AC3E}">
        <p14:creationId xmlns:p14="http://schemas.microsoft.com/office/powerpoint/2010/main" val="389203172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p:txBody>
          <a:bodyPr/>
          <a:lstStyle/>
          <a:p>
            <a:r>
              <a:rPr lang="es-ES" dirty="0"/>
              <a:t>Movimientos en grupo</a:t>
            </a:r>
          </a:p>
        </p:txBody>
      </p:sp>
      <p:pic>
        <p:nvPicPr>
          <p:cNvPr id="274434" name="Picture 2" descr="separation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6495" y="3416026"/>
            <a:ext cx="2066925"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74436" name="Picture 4" descr="cohesion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9958" y="1844824"/>
            <a:ext cx="2066925"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74442" name="Picture 10" descr="alignment 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9635" y="5013176"/>
            <a:ext cx="2066925" cy="138112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9089642" y="6352144"/>
            <a:ext cx="2148280" cy="369332"/>
          </a:xfrm>
          <a:prstGeom prst="rect">
            <a:avLst/>
          </a:prstGeom>
          <a:noFill/>
        </p:spPr>
        <p:txBody>
          <a:bodyPr wrap="none" rtlCol="0">
            <a:spAutoFit/>
          </a:bodyPr>
          <a:lstStyle/>
          <a:p>
            <a:r>
              <a:rPr lang="es-ES" dirty="0" err="1" smtClean="0"/>
              <a:t>Boids</a:t>
            </a:r>
            <a:r>
              <a:rPr lang="es-ES" dirty="0" smtClean="0"/>
              <a:t>, Craig Reynolds</a:t>
            </a:r>
            <a:endParaRPr lang="es-ES" dirty="0"/>
          </a:p>
        </p:txBody>
      </p:sp>
      <p:pic>
        <p:nvPicPr>
          <p:cNvPr id="275458" name="Picture 2" descr="https://www.openabm.org/files/books/33102/1d-FlockingMode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5520" y="1628800"/>
            <a:ext cx="6218872" cy="4548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0770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p:txBody>
          <a:bodyPr/>
          <a:lstStyle/>
          <a:p>
            <a:r>
              <a:rPr lang="es-ES" dirty="0"/>
              <a:t>Movimientos en grupo</a:t>
            </a:r>
          </a:p>
        </p:txBody>
      </p:sp>
      <p:sp>
        <p:nvSpPr>
          <p:cNvPr id="8" name="Rectangle 3"/>
          <p:cNvSpPr>
            <a:spLocks noGrp="1" noRot="1" noChangeArrowheads="1"/>
          </p:cNvSpPr>
          <p:nvPr>
            <p:ph idx="1"/>
          </p:nvPr>
        </p:nvSpPr>
        <p:spPr>
          <a:xfrm>
            <a:off x="1127448" y="1556792"/>
            <a:ext cx="6912768" cy="4824536"/>
          </a:xfrm>
        </p:spPr>
        <p:txBody>
          <a:bodyPr>
            <a:normAutofit/>
          </a:bodyPr>
          <a:lstStyle/>
          <a:p>
            <a:pPr>
              <a:buNone/>
            </a:pPr>
            <a:r>
              <a:rPr lang="es-ES" dirty="0" smtClean="0"/>
              <a:t>Tenemos:</a:t>
            </a:r>
          </a:p>
          <a:p>
            <a:r>
              <a:rPr lang="es-ES" dirty="0" smtClean="0"/>
              <a:t>Reglas individuales simples</a:t>
            </a:r>
          </a:p>
          <a:p>
            <a:r>
              <a:rPr lang="es-ES" dirty="0" smtClean="0"/>
              <a:t>Emergencia de movimiento organizado colectivo.</a:t>
            </a:r>
          </a:p>
          <a:p>
            <a:r>
              <a:rPr lang="es-ES" dirty="0" smtClean="0"/>
              <a:t>Sin líder, sin existencia de puntos de referencia.</a:t>
            </a:r>
          </a:p>
          <a:p>
            <a:r>
              <a:rPr lang="es-ES" dirty="0" smtClean="0"/>
              <a:t>Interacciones locales.</a:t>
            </a:r>
          </a:p>
          <a:p>
            <a:endParaRPr lang="es-ES" dirty="0"/>
          </a:p>
          <a:p>
            <a:endParaRPr lang="es-ES" dirty="0"/>
          </a:p>
        </p:txBody>
      </p:sp>
      <p:pic>
        <p:nvPicPr>
          <p:cNvPr id="10" name="Picture 4" descr="peces"/>
          <p:cNvPicPr>
            <a:picLocks noChangeAspect="1" noChangeArrowheads="1"/>
          </p:cNvPicPr>
          <p:nvPr/>
        </p:nvPicPr>
        <p:blipFill>
          <a:blip r:embed="rId2" cstate="print"/>
          <a:srcRect/>
          <a:stretch>
            <a:fillRect/>
          </a:stretch>
        </p:blipFill>
        <p:spPr bwMode="auto">
          <a:xfrm>
            <a:off x="8363745" y="4182527"/>
            <a:ext cx="2981116" cy="1982777"/>
          </a:xfrm>
          <a:prstGeom prst="rect">
            <a:avLst/>
          </a:prstGeom>
          <a:noFill/>
        </p:spPr>
      </p:pic>
      <p:pic>
        <p:nvPicPr>
          <p:cNvPr id="11" name="Picture 5" descr="bisontes"/>
          <p:cNvPicPr>
            <a:picLocks noChangeAspect="1" noChangeArrowheads="1"/>
          </p:cNvPicPr>
          <p:nvPr/>
        </p:nvPicPr>
        <p:blipFill>
          <a:blip r:embed="rId3" cstate="print"/>
          <a:srcRect/>
          <a:stretch>
            <a:fillRect/>
          </a:stretch>
        </p:blipFill>
        <p:spPr bwMode="auto">
          <a:xfrm>
            <a:off x="8112224" y="1322871"/>
            <a:ext cx="2701173" cy="1789919"/>
          </a:xfrm>
          <a:prstGeom prst="rect">
            <a:avLst/>
          </a:prstGeom>
          <a:noFill/>
        </p:spPr>
      </p:pic>
      <p:pic>
        <p:nvPicPr>
          <p:cNvPr id="12" name="Picture 6" descr="flamencos"/>
          <p:cNvPicPr>
            <a:picLocks noChangeAspect="1" noChangeArrowheads="1"/>
          </p:cNvPicPr>
          <p:nvPr/>
        </p:nvPicPr>
        <p:blipFill>
          <a:blip r:embed="rId4" cstate="print"/>
          <a:srcRect/>
          <a:stretch>
            <a:fillRect/>
          </a:stretch>
        </p:blipFill>
        <p:spPr bwMode="auto">
          <a:xfrm>
            <a:off x="8647161" y="2594769"/>
            <a:ext cx="2948290" cy="2016226"/>
          </a:xfrm>
          <a:prstGeom prst="rect">
            <a:avLst/>
          </a:prstGeom>
          <a:noFill/>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rrowheads="1"/>
          </p:cNvSpPr>
          <p:nvPr>
            <p:ph type="title"/>
          </p:nvPr>
        </p:nvSpPr>
        <p:spPr/>
        <p:txBody>
          <a:bodyPr/>
          <a:lstStyle/>
          <a:p>
            <a:r>
              <a:rPr lang="es-ES" dirty="0" smtClean="0"/>
              <a:t>Sincronización</a:t>
            </a:r>
            <a:endParaRPr lang="es-ES" dirty="0"/>
          </a:p>
        </p:txBody>
      </p:sp>
      <p:sp>
        <p:nvSpPr>
          <p:cNvPr id="142339" name="Rectangle 3"/>
          <p:cNvSpPr>
            <a:spLocks noGrp="1" noRot="1" noChangeArrowheads="1"/>
          </p:cNvSpPr>
          <p:nvPr>
            <p:ph idx="1"/>
          </p:nvPr>
        </p:nvSpPr>
        <p:spPr>
          <a:xfrm>
            <a:off x="695400" y="1417638"/>
            <a:ext cx="7835080" cy="4963690"/>
          </a:xfrm>
        </p:spPr>
        <p:txBody>
          <a:bodyPr>
            <a:noAutofit/>
          </a:bodyPr>
          <a:lstStyle/>
          <a:p>
            <a:pPr>
              <a:buNone/>
            </a:pPr>
            <a:r>
              <a:rPr lang="es-ES" dirty="0"/>
              <a:t>Podemos Observar:</a:t>
            </a:r>
          </a:p>
          <a:p>
            <a:r>
              <a:rPr lang="es-ES" dirty="0"/>
              <a:t>Número elevado de individuos que comienza a emitir destellos de forma no sincronizada.</a:t>
            </a:r>
          </a:p>
          <a:p>
            <a:r>
              <a:rPr lang="es-ES" dirty="0"/>
              <a:t>Al cabo de un tiempo los destellos se sincronizan.</a:t>
            </a:r>
          </a:p>
          <a:p>
            <a:r>
              <a:rPr lang="es-ES" dirty="0"/>
              <a:t>La organización permite emitir destellos de mayor intensidad</a:t>
            </a:r>
            <a:r>
              <a:rPr lang="es-ES" dirty="0" smtClean="0"/>
              <a:t>.</a:t>
            </a:r>
            <a:endParaRPr lang="es-ES" dirty="0"/>
          </a:p>
        </p:txBody>
      </p:sp>
      <p:pic>
        <p:nvPicPr>
          <p:cNvPr id="6" name="Picture 4" descr="luciernagas"/>
          <p:cNvPicPr>
            <a:picLocks noChangeAspect="1" noChangeArrowheads="1"/>
          </p:cNvPicPr>
          <p:nvPr/>
        </p:nvPicPr>
        <p:blipFill>
          <a:blip r:embed="rId2" cstate="print"/>
          <a:srcRect/>
          <a:stretch>
            <a:fillRect/>
          </a:stretch>
        </p:blipFill>
        <p:spPr bwMode="auto">
          <a:xfrm>
            <a:off x="8616281" y="3068960"/>
            <a:ext cx="2390477" cy="3384376"/>
          </a:xfrm>
          <a:prstGeom prst="rect">
            <a:avLst/>
          </a:prstGeom>
          <a:noFill/>
        </p:spPr>
      </p:pic>
      <p:pic>
        <p:nvPicPr>
          <p:cNvPr id="5" name="Picture 6" descr="luciernaga"/>
          <p:cNvPicPr>
            <a:picLocks noChangeAspect="1" noChangeArrowheads="1"/>
          </p:cNvPicPr>
          <p:nvPr/>
        </p:nvPicPr>
        <p:blipFill>
          <a:blip r:embed="rId3" cstate="print"/>
          <a:srcRect/>
          <a:stretch>
            <a:fillRect/>
          </a:stretch>
        </p:blipFill>
        <p:spPr bwMode="auto">
          <a:xfrm>
            <a:off x="9048328" y="1304418"/>
            <a:ext cx="2016224" cy="1692535"/>
          </a:xfrm>
          <a:prstGeom prst="rect">
            <a:avLst/>
          </a:prstGeom>
          <a:noFill/>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rrowheads="1"/>
          </p:cNvSpPr>
          <p:nvPr>
            <p:ph type="title"/>
          </p:nvPr>
        </p:nvSpPr>
        <p:spPr/>
        <p:txBody>
          <a:bodyPr/>
          <a:lstStyle/>
          <a:p>
            <a:r>
              <a:rPr lang="es-ES" dirty="0" smtClean="0"/>
              <a:t>Sincronización</a:t>
            </a:r>
            <a:endParaRPr lang="es-ES" dirty="0"/>
          </a:p>
        </p:txBody>
      </p:sp>
      <p:sp>
        <p:nvSpPr>
          <p:cNvPr id="142339" name="Rectangle 3"/>
          <p:cNvSpPr>
            <a:spLocks noGrp="1" noRot="1" noChangeArrowheads="1"/>
          </p:cNvSpPr>
          <p:nvPr>
            <p:ph idx="1"/>
          </p:nvPr>
        </p:nvSpPr>
        <p:spPr>
          <a:xfrm>
            <a:off x="754193" y="1417638"/>
            <a:ext cx="7835080" cy="4963690"/>
          </a:xfrm>
        </p:spPr>
        <p:txBody>
          <a:bodyPr>
            <a:noAutofit/>
          </a:bodyPr>
          <a:lstStyle/>
          <a:p>
            <a:pPr>
              <a:buNone/>
            </a:pPr>
            <a:r>
              <a:rPr lang="es-ES" dirty="0" smtClean="0"/>
              <a:t>Mecanismos Básicos:</a:t>
            </a:r>
          </a:p>
          <a:p>
            <a:r>
              <a:rPr lang="es-ES" dirty="0" smtClean="0"/>
              <a:t>Cada individuo emite un destello,</a:t>
            </a:r>
          </a:p>
          <a:p>
            <a:r>
              <a:rPr lang="es-ES" dirty="0" smtClean="0"/>
              <a:t>… tiene un ciclo interno regulador,</a:t>
            </a:r>
          </a:p>
          <a:p>
            <a:r>
              <a:rPr lang="es-ES" dirty="0" smtClean="0"/>
              <a:t>… trata de ajustar el momento del destello mirando a sus vecinos más próximos.</a:t>
            </a:r>
            <a:endParaRPr lang="es-ES" dirty="0"/>
          </a:p>
        </p:txBody>
      </p:sp>
      <p:pic>
        <p:nvPicPr>
          <p:cNvPr id="6" name="Picture 4" descr="luciernagas"/>
          <p:cNvPicPr>
            <a:picLocks noChangeAspect="1" noChangeArrowheads="1"/>
          </p:cNvPicPr>
          <p:nvPr/>
        </p:nvPicPr>
        <p:blipFill>
          <a:blip r:embed="rId2" cstate="print"/>
          <a:srcRect/>
          <a:stretch>
            <a:fillRect/>
          </a:stretch>
        </p:blipFill>
        <p:spPr bwMode="auto">
          <a:xfrm>
            <a:off x="8616281" y="3068960"/>
            <a:ext cx="2390477" cy="3384376"/>
          </a:xfrm>
          <a:prstGeom prst="rect">
            <a:avLst/>
          </a:prstGeom>
          <a:noFill/>
        </p:spPr>
      </p:pic>
      <p:pic>
        <p:nvPicPr>
          <p:cNvPr id="5" name="Picture 6" descr="luciernaga"/>
          <p:cNvPicPr>
            <a:picLocks noChangeAspect="1" noChangeArrowheads="1"/>
          </p:cNvPicPr>
          <p:nvPr/>
        </p:nvPicPr>
        <p:blipFill>
          <a:blip r:embed="rId3" cstate="print"/>
          <a:srcRect/>
          <a:stretch>
            <a:fillRect/>
          </a:stretch>
        </p:blipFill>
        <p:spPr bwMode="auto">
          <a:xfrm>
            <a:off x="9048328" y="1304418"/>
            <a:ext cx="2016224" cy="1692535"/>
          </a:xfrm>
          <a:prstGeom prst="rect">
            <a:avLst/>
          </a:prstGeom>
          <a:noFill/>
        </p:spPr>
      </p:pic>
    </p:spTree>
    <p:extLst>
      <p:ext uri="{BB962C8B-B14F-4D97-AF65-F5344CB8AC3E}">
        <p14:creationId xmlns:p14="http://schemas.microsoft.com/office/powerpoint/2010/main" val="172241855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rrowheads="1"/>
          </p:cNvSpPr>
          <p:nvPr>
            <p:ph type="title"/>
          </p:nvPr>
        </p:nvSpPr>
        <p:spPr/>
        <p:txBody>
          <a:bodyPr/>
          <a:lstStyle/>
          <a:p>
            <a:r>
              <a:rPr lang="es-ES" dirty="0" smtClean="0"/>
              <a:t>Sincronización</a:t>
            </a:r>
            <a:endParaRPr lang="es-ES" dirty="0"/>
          </a:p>
        </p:txBody>
      </p:sp>
      <p:pic>
        <p:nvPicPr>
          <p:cNvPr id="7" name="Picture 4" descr="luciernagas"/>
          <p:cNvPicPr>
            <a:picLocks noChangeAspect="1" noChangeArrowheads="1"/>
          </p:cNvPicPr>
          <p:nvPr/>
        </p:nvPicPr>
        <p:blipFill>
          <a:blip r:embed="rId2" cstate="print"/>
          <a:srcRect/>
          <a:stretch>
            <a:fillRect/>
          </a:stretch>
        </p:blipFill>
        <p:spPr bwMode="auto">
          <a:xfrm>
            <a:off x="8616281" y="3068960"/>
            <a:ext cx="2390477" cy="3384376"/>
          </a:xfrm>
          <a:prstGeom prst="rect">
            <a:avLst/>
          </a:prstGeom>
          <a:noFill/>
        </p:spPr>
      </p:pic>
      <p:pic>
        <p:nvPicPr>
          <p:cNvPr id="8" name="Picture 6" descr="luciernaga"/>
          <p:cNvPicPr>
            <a:picLocks noChangeAspect="1" noChangeArrowheads="1"/>
          </p:cNvPicPr>
          <p:nvPr/>
        </p:nvPicPr>
        <p:blipFill>
          <a:blip r:embed="rId3" cstate="print"/>
          <a:srcRect/>
          <a:stretch>
            <a:fillRect/>
          </a:stretch>
        </p:blipFill>
        <p:spPr bwMode="auto">
          <a:xfrm>
            <a:off x="9048328" y="1304418"/>
            <a:ext cx="2016224" cy="1692535"/>
          </a:xfrm>
          <a:prstGeom prst="rect">
            <a:avLst/>
          </a:prstGeom>
          <a:noFill/>
        </p:spPr>
      </p:pic>
      <p:pic>
        <p:nvPicPr>
          <p:cNvPr id="9" name="Picture 2" descr="http://3.bp.blogspot.com/-hFTiUbIarmc/UlXauTxE-7I/AAAAAAAAAvU/3iPs-vX8nKw/s320/fire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1624" y="1977774"/>
            <a:ext cx="5638602" cy="377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97382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rrowheads="1"/>
          </p:cNvSpPr>
          <p:nvPr>
            <p:ph type="title"/>
          </p:nvPr>
        </p:nvSpPr>
        <p:spPr/>
        <p:txBody>
          <a:bodyPr/>
          <a:lstStyle/>
          <a:p>
            <a:r>
              <a:rPr lang="es-ES" dirty="0" smtClean="0"/>
              <a:t>Sincronización</a:t>
            </a:r>
            <a:endParaRPr lang="es-ES" dirty="0"/>
          </a:p>
        </p:txBody>
      </p:sp>
      <p:sp>
        <p:nvSpPr>
          <p:cNvPr id="142339" name="Rectangle 3"/>
          <p:cNvSpPr>
            <a:spLocks noGrp="1" noRot="1" noChangeArrowheads="1"/>
          </p:cNvSpPr>
          <p:nvPr>
            <p:ph idx="1"/>
          </p:nvPr>
        </p:nvSpPr>
        <p:spPr>
          <a:xfrm>
            <a:off x="1055440" y="1600200"/>
            <a:ext cx="7272808" cy="4781128"/>
          </a:xfrm>
        </p:spPr>
        <p:txBody>
          <a:bodyPr>
            <a:noAutofit/>
          </a:bodyPr>
          <a:lstStyle/>
          <a:p>
            <a:pPr>
              <a:buNone/>
            </a:pPr>
            <a:r>
              <a:rPr lang="es-ES" dirty="0"/>
              <a:t>Tenemos:</a:t>
            </a:r>
          </a:p>
          <a:p>
            <a:r>
              <a:rPr lang="es-ES" dirty="0"/>
              <a:t>Reglas individuales simples.</a:t>
            </a:r>
          </a:p>
          <a:p>
            <a:r>
              <a:rPr lang="es-ES" dirty="0"/>
              <a:t>Emergencia de sincronización colectiva.</a:t>
            </a:r>
          </a:p>
          <a:p>
            <a:r>
              <a:rPr lang="es-ES" dirty="0"/>
              <a:t>Sin conductores (internos o externos).</a:t>
            </a:r>
          </a:p>
          <a:p>
            <a:r>
              <a:rPr lang="es-ES" dirty="0"/>
              <a:t>Interacciones locales.</a:t>
            </a:r>
          </a:p>
        </p:txBody>
      </p:sp>
      <p:pic>
        <p:nvPicPr>
          <p:cNvPr id="7" name="Picture 4" descr="luciernagas"/>
          <p:cNvPicPr>
            <a:picLocks noChangeAspect="1" noChangeArrowheads="1"/>
          </p:cNvPicPr>
          <p:nvPr/>
        </p:nvPicPr>
        <p:blipFill>
          <a:blip r:embed="rId2" cstate="print"/>
          <a:srcRect/>
          <a:stretch>
            <a:fillRect/>
          </a:stretch>
        </p:blipFill>
        <p:spPr bwMode="auto">
          <a:xfrm>
            <a:off x="8616281" y="3068960"/>
            <a:ext cx="2390477" cy="3384376"/>
          </a:xfrm>
          <a:prstGeom prst="rect">
            <a:avLst/>
          </a:prstGeom>
          <a:noFill/>
        </p:spPr>
      </p:pic>
      <p:pic>
        <p:nvPicPr>
          <p:cNvPr id="8" name="Picture 6" descr="luciernaga"/>
          <p:cNvPicPr>
            <a:picLocks noChangeAspect="1" noChangeArrowheads="1"/>
          </p:cNvPicPr>
          <p:nvPr/>
        </p:nvPicPr>
        <p:blipFill>
          <a:blip r:embed="rId3" cstate="print"/>
          <a:srcRect/>
          <a:stretch>
            <a:fillRect/>
          </a:stretch>
        </p:blipFill>
        <p:spPr bwMode="auto">
          <a:xfrm>
            <a:off x="9048328" y="1304418"/>
            <a:ext cx="2016224" cy="1692535"/>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a:xfrm>
            <a:off x="8040216" y="6309321"/>
            <a:ext cx="2133600" cy="365125"/>
          </a:xfrm>
        </p:spPr>
        <p:txBody>
          <a:bodyPr/>
          <a:lstStyle/>
          <a:p>
            <a:fld id="{28661412-8A1C-4A73-8C22-68163C08DE18}" type="slidenum">
              <a:rPr lang="es-ES"/>
              <a:pPr/>
              <a:t>2</a:t>
            </a:fld>
            <a:endParaRPr lang="es-ES"/>
          </a:p>
        </p:txBody>
      </p:sp>
      <p:sp>
        <p:nvSpPr>
          <p:cNvPr id="6" name="Rectangle 2"/>
          <p:cNvSpPr>
            <a:spLocks noGrp="1" noRot="1" noChangeArrowheads="1"/>
          </p:cNvSpPr>
          <p:nvPr>
            <p:ph type="title"/>
          </p:nvPr>
        </p:nvSpPr>
        <p:spPr>
          <a:xfrm>
            <a:off x="1981200" y="274638"/>
            <a:ext cx="8229600" cy="1143000"/>
          </a:xfrm>
        </p:spPr>
        <p:txBody>
          <a:bodyPr/>
          <a:lstStyle/>
          <a:p>
            <a:r>
              <a:rPr lang="es-ES" dirty="0" smtClean="0"/>
              <a:t>Inteligencia Colectiva</a:t>
            </a:r>
            <a:endParaRPr lang="es-ES" dirty="0"/>
          </a:p>
        </p:txBody>
      </p:sp>
      <p:sp>
        <p:nvSpPr>
          <p:cNvPr id="9" name="Rectangle 3"/>
          <p:cNvSpPr>
            <a:spLocks noGrp="1" noRot="1" noChangeArrowheads="1"/>
          </p:cNvSpPr>
          <p:nvPr>
            <p:ph idx="1"/>
          </p:nvPr>
        </p:nvSpPr>
        <p:spPr>
          <a:xfrm>
            <a:off x="839416" y="1484784"/>
            <a:ext cx="10225136" cy="4536504"/>
          </a:xfrm>
        </p:spPr>
        <p:txBody>
          <a:bodyPr>
            <a:normAutofit/>
          </a:bodyPr>
          <a:lstStyle/>
          <a:p>
            <a:r>
              <a:rPr lang="es-ES" dirty="0"/>
              <a:t>El término aparece en </a:t>
            </a:r>
            <a:r>
              <a:rPr lang="es-ES" dirty="0" err="1"/>
              <a:t>sociobiología</a:t>
            </a:r>
            <a:r>
              <a:rPr lang="es-ES" dirty="0"/>
              <a:t>, ciencias políticas y en contextos de acciones masivas y aplicaciones </a:t>
            </a:r>
            <a:r>
              <a:rPr lang="es-ES" dirty="0" smtClean="0"/>
              <a:t>crowdsourcing.</a:t>
            </a:r>
            <a:endParaRPr lang="es-ES" dirty="0" smtClean="0">
              <a:latin typeface="+mj-lt"/>
            </a:endParaRPr>
          </a:p>
          <a:p>
            <a:r>
              <a:rPr lang="es-ES" dirty="0" smtClean="0">
                <a:latin typeface="+mj-lt"/>
              </a:rPr>
              <a:t>Wikipedia:</a:t>
            </a:r>
          </a:p>
          <a:p>
            <a:pPr marL="400050" lvl="1" indent="0">
              <a:buNone/>
            </a:pPr>
            <a:r>
              <a:rPr lang="es-ES" dirty="0"/>
              <a:t>La </a:t>
            </a:r>
            <a:r>
              <a:rPr lang="es-ES" b="1" dirty="0"/>
              <a:t>inteligencia colectiva</a:t>
            </a:r>
            <a:r>
              <a:rPr lang="es-ES" dirty="0"/>
              <a:t> es una forma de inteligencia que surge de la colaboración y concurso de muchos individuos, generalmente de una misma </a:t>
            </a:r>
            <a:r>
              <a:rPr lang="es-ES" dirty="0" smtClean="0"/>
              <a:t>especie. […] Aparece </a:t>
            </a:r>
            <a:r>
              <a:rPr lang="es-ES" dirty="0"/>
              <a:t>en una amplia variedad </a:t>
            </a:r>
            <a:r>
              <a:rPr lang="es-ES" dirty="0" smtClean="0"/>
              <a:t/>
            </a:r>
            <a:br>
              <a:rPr lang="es-ES" dirty="0" smtClean="0"/>
            </a:br>
            <a:r>
              <a:rPr lang="es-ES" dirty="0" smtClean="0"/>
              <a:t>de formas </a:t>
            </a:r>
            <a:r>
              <a:rPr lang="es-ES" dirty="0"/>
              <a:t>de toma de decisiones consensuada en </a:t>
            </a:r>
            <a:r>
              <a:rPr lang="es-ES" dirty="0" smtClean="0"/>
              <a:t/>
            </a:r>
            <a:br>
              <a:rPr lang="es-ES" dirty="0" smtClean="0"/>
            </a:br>
            <a:r>
              <a:rPr lang="es-ES" dirty="0" smtClean="0"/>
              <a:t>bacterias</a:t>
            </a:r>
            <a:r>
              <a:rPr lang="es-ES" dirty="0"/>
              <a:t>, </a:t>
            </a:r>
            <a:r>
              <a:rPr lang="es-ES" dirty="0" smtClean="0"/>
              <a:t>animales</a:t>
            </a:r>
            <a:r>
              <a:rPr lang="es-ES" dirty="0"/>
              <a:t>, seres humanos y </a:t>
            </a:r>
            <a:r>
              <a:rPr lang="es-ES" dirty="0" smtClean="0"/>
              <a:t>computadoras.</a:t>
            </a:r>
          </a:p>
        </p:txBody>
      </p:sp>
      <p:pic>
        <p:nvPicPr>
          <p:cNvPr id="1026" name="Picture 2" descr="https://upload.wikimedia.org/wikipedia/commons/thumb/0/09/Intelig%C3%AAncia_Coletiva.jpg/270px-Intelig%C3%AAncia_Coletiva.jpg"/>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9217024" y="3951344"/>
            <a:ext cx="2927648" cy="288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47437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r>
              <a:rPr lang="es-ES" dirty="0" smtClean="0"/>
              <a:t>Modelos </a:t>
            </a:r>
            <a:r>
              <a:rPr lang="es-ES" dirty="0"/>
              <a:t>de </a:t>
            </a:r>
            <a:r>
              <a:rPr lang="es-ES" dirty="0" smtClean="0"/>
              <a:t>tráfico</a:t>
            </a:r>
            <a:endParaRPr lang="es-ES" dirty="0"/>
          </a:p>
        </p:txBody>
      </p:sp>
      <p:pic>
        <p:nvPicPr>
          <p:cNvPr id="35846" name="Picture 6" descr="fototrafico"/>
          <p:cNvPicPr>
            <a:picLocks noChangeAspect="1" noChangeArrowheads="1"/>
          </p:cNvPicPr>
          <p:nvPr/>
        </p:nvPicPr>
        <p:blipFill>
          <a:blip r:embed="rId2" cstate="print"/>
          <a:srcRect/>
          <a:stretch>
            <a:fillRect/>
          </a:stretch>
        </p:blipFill>
        <p:spPr bwMode="auto">
          <a:xfrm>
            <a:off x="8544273" y="693987"/>
            <a:ext cx="3271964" cy="2302965"/>
          </a:xfrm>
          <a:prstGeom prst="rect">
            <a:avLst/>
          </a:prstGeom>
          <a:noFill/>
        </p:spPr>
      </p:pic>
      <p:sp>
        <p:nvSpPr>
          <p:cNvPr id="35847" name="Text Box 7"/>
          <p:cNvSpPr txBox="1">
            <a:spLocks noChangeArrowheads="1"/>
          </p:cNvSpPr>
          <p:nvPr/>
        </p:nvSpPr>
        <p:spPr bwMode="auto">
          <a:xfrm>
            <a:off x="607720" y="1596380"/>
            <a:ext cx="6712416" cy="3539430"/>
          </a:xfrm>
          <a:prstGeom prst="rect">
            <a:avLst/>
          </a:prstGeom>
          <a:noFill/>
          <a:ln w="9525">
            <a:noFill/>
            <a:miter lim="800000"/>
            <a:headEnd/>
            <a:tailEnd/>
          </a:ln>
          <a:effectLst/>
        </p:spPr>
        <p:txBody>
          <a:bodyPr wrap="square">
            <a:spAutoFit/>
          </a:bodyPr>
          <a:lstStyle/>
          <a:p>
            <a:pPr>
              <a:buFont typeface="Arial" pitchFamily="34" charset="0"/>
              <a:buChar char="•"/>
            </a:pPr>
            <a:r>
              <a:rPr lang="es-ES" sz="3200" dirty="0">
                <a:latin typeface="+mj-lt"/>
              </a:rPr>
              <a:t>Existen varios modelos aplicables al estudio de atascos en el tráfico de coches en carreteras o de datos en redes de ordenadores.</a:t>
            </a:r>
          </a:p>
          <a:p>
            <a:pPr>
              <a:buFont typeface="Arial" pitchFamily="34" charset="0"/>
              <a:buChar char="•"/>
            </a:pPr>
            <a:r>
              <a:rPr lang="es-ES" sz="3200" dirty="0">
                <a:latin typeface="+mj-lt"/>
              </a:rPr>
              <a:t>En todos ellos el tráfico está formado por </a:t>
            </a:r>
            <a:r>
              <a:rPr lang="es-ES" sz="3200" b="1" dirty="0">
                <a:latin typeface="+mj-lt"/>
              </a:rPr>
              <a:t>elementos discretos</a:t>
            </a:r>
            <a:r>
              <a:rPr lang="es-ES" sz="3200" dirty="0">
                <a:latin typeface="+mj-lt"/>
              </a:rPr>
              <a:t> que se mueven en una determinada </a:t>
            </a:r>
            <a:r>
              <a:rPr lang="es-ES" sz="3200" b="1" dirty="0">
                <a:latin typeface="+mj-lt"/>
              </a:rPr>
              <a:t>estructura</a:t>
            </a:r>
            <a:r>
              <a:rPr lang="es-ES" sz="3200" dirty="0">
                <a:latin typeface="+mj-lt"/>
              </a:rPr>
              <a:t>.</a:t>
            </a:r>
          </a:p>
        </p:txBody>
      </p:sp>
      <p:pic>
        <p:nvPicPr>
          <p:cNvPr id="7" name="Picture 6" descr="Traffic Grid view"/>
          <p:cNvPicPr>
            <a:picLocks noChangeAspect="1" noChangeArrowheads="1"/>
          </p:cNvPicPr>
          <p:nvPr/>
        </p:nvPicPr>
        <p:blipFill>
          <a:blip r:embed="rId3" cstate="print"/>
          <a:srcRect/>
          <a:stretch>
            <a:fillRect/>
          </a:stretch>
        </p:blipFill>
        <p:spPr bwMode="auto">
          <a:xfrm>
            <a:off x="7320136" y="3716997"/>
            <a:ext cx="3271622" cy="2968719"/>
          </a:xfrm>
          <a:prstGeom prst="rect">
            <a:avLst/>
          </a:prstGeom>
          <a:noFill/>
        </p:spPr>
      </p:pic>
      <p:pic>
        <p:nvPicPr>
          <p:cNvPr id="8" name="Picture 7" descr="Traffic Basic view"/>
          <p:cNvPicPr>
            <a:picLocks noChangeAspect="1" noChangeArrowheads="1"/>
          </p:cNvPicPr>
          <p:nvPr/>
        </p:nvPicPr>
        <p:blipFill>
          <a:blip r:embed="rId4" cstate="print"/>
          <a:srcRect/>
          <a:stretch>
            <a:fillRect/>
          </a:stretch>
        </p:blipFill>
        <p:spPr bwMode="auto">
          <a:xfrm>
            <a:off x="8616280" y="3140968"/>
            <a:ext cx="3323768" cy="989519"/>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Grp="1" noChangeArrowheads="1"/>
          </p:cNvSpPr>
          <p:nvPr>
            <p:ph idx="1"/>
          </p:nvPr>
        </p:nvSpPr>
        <p:spPr>
          <a:xfrm>
            <a:off x="1199456" y="1340769"/>
            <a:ext cx="10225136" cy="1584176"/>
          </a:xfrm>
          <a:noFill/>
          <a:ln/>
        </p:spPr>
        <p:txBody>
          <a:bodyPr>
            <a:normAutofit/>
          </a:bodyPr>
          <a:lstStyle/>
          <a:p>
            <a:pPr>
              <a:spcBef>
                <a:spcPct val="0"/>
              </a:spcBef>
              <a:buClrTx/>
              <a:buSzTx/>
              <a:buFontTx/>
              <a:buNone/>
            </a:pPr>
            <a:r>
              <a:rPr lang="es-ES" dirty="0"/>
              <a:t>   El modelo de </a:t>
            </a:r>
            <a:r>
              <a:rPr lang="es-ES" b="1" dirty="0" err="1"/>
              <a:t>Biham-Middleton-Levine</a:t>
            </a:r>
            <a:r>
              <a:rPr lang="es-ES" dirty="0"/>
              <a:t> es una de las aproximaciones más simples a los procesos de circulación con atascos.  </a:t>
            </a:r>
          </a:p>
        </p:txBody>
      </p:sp>
      <p:pic>
        <p:nvPicPr>
          <p:cNvPr id="39941" name="Picture 5" descr="fig1trafico"/>
          <p:cNvPicPr>
            <a:picLocks noChangeAspect="1" noChangeArrowheads="1"/>
          </p:cNvPicPr>
          <p:nvPr/>
        </p:nvPicPr>
        <p:blipFill>
          <a:blip r:embed="rId2" cstate="print"/>
          <a:srcRect/>
          <a:stretch>
            <a:fillRect/>
          </a:stretch>
        </p:blipFill>
        <p:spPr bwMode="auto">
          <a:xfrm>
            <a:off x="1668016" y="3033464"/>
            <a:ext cx="3419872" cy="3419872"/>
          </a:xfrm>
          <a:prstGeom prst="rect">
            <a:avLst/>
          </a:prstGeom>
          <a:noFill/>
        </p:spPr>
      </p:pic>
      <p:sp>
        <p:nvSpPr>
          <p:cNvPr id="6" name="Rectangle 2"/>
          <p:cNvSpPr>
            <a:spLocks noGrp="1" noRot="1" noChangeArrowheads="1"/>
          </p:cNvSpPr>
          <p:nvPr>
            <p:ph type="title"/>
          </p:nvPr>
        </p:nvSpPr>
        <p:spPr>
          <a:xfrm>
            <a:off x="1981200" y="274638"/>
            <a:ext cx="8229600" cy="1143000"/>
          </a:xfrm>
        </p:spPr>
        <p:txBody>
          <a:bodyPr/>
          <a:lstStyle/>
          <a:p>
            <a:r>
              <a:rPr lang="es-ES" dirty="0" smtClean="0"/>
              <a:t>Modelos </a:t>
            </a:r>
            <a:r>
              <a:rPr lang="es-ES" dirty="0"/>
              <a:t>de </a:t>
            </a:r>
            <a:r>
              <a:rPr lang="es-ES" dirty="0" smtClean="0"/>
              <a:t>tráfico</a:t>
            </a:r>
            <a:endParaRPr lang="es-ES" dirty="0"/>
          </a:p>
        </p:txBody>
      </p:sp>
      <p:sp>
        <p:nvSpPr>
          <p:cNvPr id="7" name="6 CuadroTexto"/>
          <p:cNvSpPr txBox="1"/>
          <p:nvPr/>
        </p:nvSpPr>
        <p:spPr>
          <a:xfrm>
            <a:off x="5303913" y="2985914"/>
            <a:ext cx="6135079" cy="3539430"/>
          </a:xfrm>
          <a:prstGeom prst="rect">
            <a:avLst/>
          </a:prstGeom>
          <a:noFill/>
        </p:spPr>
        <p:txBody>
          <a:bodyPr wrap="square" rtlCol="0">
            <a:spAutoFit/>
          </a:bodyPr>
          <a:lstStyle/>
          <a:p>
            <a:pPr>
              <a:buFont typeface="Arial" pitchFamily="34" charset="0"/>
              <a:buChar char="•"/>
            </a:pPr>
            <a:r>
              <a:rPr lang="es-ES" sz="3200" dirty="0">
                <a:latin typeface="+mj-lt"/>
              </a:rPr>
              <a:t>Dos tipos de coches en el retículo periódico: Rojos hacia el norte, Azules hacia el Este.</a:t>
            </a:r>
          </a:p>
          <a:p>
            <a:pPr>
              <a:buFont typeface="Arial" pitchFamily="34" charset="0"/>
              <a:buChar char="•"/>
            </a:pPr>
            <a:r>
              <a:rPr lang="es-ES" sz="3200" dirty="0">
                <a:latin typeface="+mj-lt"/>
              </a:rPr>
              <a:t>Dinámica del sistema: primero se mueven los azules, luego los rojos.</a:t>
            </a:r>
          </a:p>
          <a:p>
            <a:pPr>
              <a:buFont typeface="Arial" pitchFamily="34" charset="0"/>
              <a:buChar char="•"/>
            </a:pPr>
            <a:r>
              <a:rPr lang="es-ES" sz="3200" dirty="0">
                <a:latin typeface="+mj-lt"/>
              </a:rPr>
              <a:t>Totalmente determinista.</a:t>
            </a:r>
          </a:p>
          <a:p>
            <a:pPr>
              <a:buFont typeface="Arial" pitchFamily="34" charset="0"/>
              <a:buChar char="•"/>
            </a:pPr>
            <a:endParaRPr lang="es-ES" sz="3200" dirty="0">
              <a:latin typeface="+mj-lt"/>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1981200" y="274638"/>
            <a:ext cx="8229600" cy="1143000"/>
          </a:xfrm>
        </p:spPr>
        <p:txBody>
          <a:bodyPr/>
          <a:lstStyle/>
          <a:p>
            <a:r>
              <a:rPr lang="es-ES" dirty="0" smtClean="0"/>
              <a:t>Modelos </a:t>
            </a:r>
            <a:r>
              <a:rPr lang="es-ES" dirty="0"/>
              <a:t>de </a:t>
            </a:r>
            <a:r>
              <a:rPr lang="es-ES" dirty="0" smtClean="0"/>
              <a:t>tráfico</a:t>
            </a:r>
            <a:endParaRPr lang="es-ES" dirty="0"/>
          </a:p>
        </p:txBody>
      </p:sp>
      <p:sp>
        <p:nvSpPr>
          <p:cNvPr id="9" name="Rectangle 3"/>
          <p:cNvSpPr>
            <a:spLocks noGrp="1" noRot="1" noChangeArrowheads="1"/>
          </p:cNvSpPr>
          <p:nvPr>
            <p:ph idx="1"/>
          </p:nvPr>
        </p:nvSpPr>
        <p:spPr>
          <a:xfrm>
            <a:off x="1559496" y="1268760"/>
            <a:ext cx="9073702" cy="1583978"/>
          </a:xfrm>
        </p:spPr>
        <p:txBody>
          <a:bodyPr>
            <a:normAutofit lnSpcReduction="10000"/>
          </a:bodyPr>
          <a:lstStyle/>
          <a:p>
            <a:r>
              <a:rPr lang="es-ES" i="1" dirty="0" smtClean="0"/>
              <a:t>p</a:t>
            </a:r>
            <a:r>
              <a:rPr lang="es-ES" dirty="0" smtClean="0"/>
              <a:t> </a:t>
            </a:r>
            <a:r>
              <a:rPr lang="es-ES" dirty="0"/>
              <a:t>determina la densidad de coches en la configuración inicial.  </a:t>
            </a:r>
          </a:p>
          <a:p>
            <a:r>
              <a:rPr lang="es-ES" dirty="0"/>
              <a:t>Distintos comportamientos en función de </a:t>
            </a:r>
            <a:r>
              <a:rPr lang="es-ES" i="1" dirty="0" smtClean="0"/>
              <a:t>p</a:t>
            </a:r>
            <a:r>
              <a:rPr lang="es-ES" dirty="0" smtClean="0"/>
              <a:t>.</a:t>
            </a:r>
            <a:endParaRPr lang="es-ES" dirty="0"/>
          </a:p>
        </p:txBody>
      </p:sp>
      <p:pic>
        <p:nvPicPr>
          <p:cNvPr id="10" name="Picture 4" descr="p08"/>
          <p:cNvPicPr>
            <a:picLocks noChangeAspect="1" noChangeArrowheads="1"/>
          </p:cNvPicPr>
          <p:nvPr/>
        </p:nvPicPr>
        <p:blipFill>
          <a:blip r:embed="rId2" cstate="print"/>
          <a:srcRect/>
          <a:stretch>
            <a:fillRect/>
          </a:stretch>
        </p:blipFill>
        <p:spPr bwMode="auto">
          <a:xfrm>
            <a:off x="4079106" y="3115816"/>
            <a:ext cx="2160910" cy="2160910"/>
          </a:xfrm>
          <a:prstGeom prst="rect">
            <a:avLst/>
          </a:prstGeom>
          <a:noFill/>
        </p:spPr>
      </p:pic>
      <p:pic>
        <p:nvPicPr>
          <p:cNvPr id="11" name="Picture 5" descr="p02"/>
          <p:cNvPicPr>
            <a:picLocks noChangeAspect="1" noChangeArrowheads="1"/>
          </p:cNvPicPr>
          <p:nvPr/>
        </p:nvPicPr>
        <p:blipFill>
          <a:blip r:embed="rId3" cstate="print"/>
          <a:srcRect/>
          <a:stretch>
            <a:fillRect/>
          </a:stretch>
        </p:blipFill>
        <p:spPr bwMode="auto">
          <a:xfrm>
            <a:off x="1846858" y="3115816"/>
            <a:ext cx="2160910" cy="2160910"/>
          </a:xfrm>
          <a:prstGeom prst="rect">
            <a:avLst/>
          </a:prstGeom>
          <a:noFill/>
        </p:spPr>
      </p:pic>
      <p:sp>
        <p:nvSpPr>
          <p:cNvPr id="12" name="Text Box 6"/>
          <p:cNvSpPr txBox="1">
            <a:spLocks noChangeArrowheads="1"/>
          </p:cNvSpPr>
          <p:nvPr/>
        </p:nvSpPr>
        <p:spPr bwMode="auto">
          <a:xfrm>
            <a:off x="2278955" y="5276056"/>
            <a:ext cx="1244600" cy="457200"/>
          </a:xfrm>
          <a:prstGeom prst="rect">
            <a:avLst/>
          </a:prstGeom>
          <a:noFill/>
          <a:ln w="9525">
            <a:noFill/>
            <a:miter lim="800000"/>
            <a:headEnd/>
            <a:tailEnd/>
          </a:ln>
          <a:effectLst/>
        </p:spPr>
        <p:txBody>
          <a:bodyPr>
            <a:spAutoFit/>
          </a:bodyPr>
          <a:lstStyle/>
          <a:p>
            <a:r>
              <a:rPr lang="es-ES" sz="2400" i="1" dirty="0">
                <a:latin typeface="+mj-lt"/>
              </a:rPr>
              <a:t>p </a:t>
            </a:r>
            <a:r>
              <a:rPr lang="es-ES" sz="2400" dirty="0">
                <a:latin typeface="+mj-lt"/>
              </a:rPr>
              <a:t>= 0.2</a:t>
            </a:r>
          </a:p>
        </p:txBody>
      </p:sp>
      <p:sp>
        <p:nvSpPr>
          <p:cNvPr id="13" name="Text Box 7"/>
          <p:cNvSpPr txBox="1">
            <a:spLocks noChangeArrowheads="1"/>
          </p:cNvSpPr>
          <p:nvPr/>
        </p:nvSpPr>
        <p:spPr bwMode="auto">
          <a:xfrm>
            <a:off x="4654724" y="5276055"/>
            <a:ext cx="1082675" cy="457200"/>
          </a:xfrm>
          <a:prstGeom prst="rect">
            <a:avLst/>
          </a:prstGeom>
          <a:noFill/>
          <a:ln w="9525">
            <a:noFill/>
            <a:miter lim="800000"/>
            <a:headEnd/>
            <a:tailEnd/>
          </a:ln>
          <a:effectLst/>
        </p:spPr>
        <p:txBody>
          <a:bodyPr>
            <a:spAutoFit/>
          </a:bodyPr>
          <a:lstStyle/>
          <a:p>
            <a:r>
              <a:rPr lang="es-ES" sz="2400" i="1" dirty="0">
                <a:latin typeface="+mj-lt"/>
              </a:rPr>
              <a:t>p</a:t>
            </a:r>
            <a:r>
              <a:rPr lang="es-ES" sz="2400" dirty="0">
                <a:latin typeface="+mj-lt"/>
              </a:rPr>
              <a:t> = 0.8</a:t>
            </a:r>
            <a:r>
              <a:rPr lang="es-ES" dirty="0">
                <a:latin typeface="+mj-lt"/>
              </a:rPr>
              <a:t>  </a:t>
            </a:r>
          </a:p>
        </p:txBody>
      </p:sp>
      <p:sp>
        <p:nvSpPr>
          <p:cNvPr id="14" name="Rectangle 3"/>
          <p:cNvSpPr txBox="1">
            <a:spLocks noRot="1" noChangeArrowheads="1"/>
          </p:cNvSpPr>
          <p:nvPr/>
        </p:nvSpPr>
        <p:spPr>
          <a:xfrm>
            <a:off x="6384032" y="3115816"/>
            <a:ext cx="5544616" cy="2185392"/>
          </a:xfrm>
          <a:prstGeom prst="rect">
            <a:avLst/>
          </a:prstGeom>
        </p:spPr>
        <p:txBody>
          <a:bodyPr vert="horz" lIns="91440" tIns="45720" rIns="91440" bIns="45720" rtlCol="0">
            <a:noAutofit/>
          </a:bodyPr>
          <a:lstStyle/>
          <a:p>
            <a:pPr>
              <a:lnSpc>
                <a:spcPct val="90000"/>
              </a:lnSpc>
              <a:spcBef>
                <a:spcPct val="20000"/>
              </a:spcBef>
              <a:defRPr/>
            </a:pPr>
            <a:r>
              <a:rPr lang="es-ES" sz="2800" dirty="0"/>
              <a:t>Parámetro fundamental de estudio</a:t>
            </a:r>
            <a:endParaRPr lang="es-ES" sz="2800" b="1" dirty="0"/>
          </a:p>
          <a:p>
            <a:pPr marL="342900" indent="-342900">
              <a:lnSpc>
                <a:spcPct val="90000"/>
              </a:lnSpc>
              <a:spcBef>
                <a:spcPct val="20000"/>
              </a:spcBef>
              <a:buFont typeface="Arial" pitchFamily="34" charset="0"/>
              <a:buChar char="•"/>
              <a:defRPr/>
            </a:pPr>
            <a:r>
              <a:rPr lang="es-ES" sz="2800" b="1" dirty="0"/>
              <a:t>Velocidad media de una partícula:</a:t>
            </a:r>
          </a:p>
          <a:p>
            <a:pPr marL="342900" indent="-342900" algn="ctr">
              <a:lnSpc>
                <a:spcPct val="90000"/>
              </a:lnSpc>
              <a:spcBef>
                <a:spcPct val="20000"/>
              </a:spcBef>
              <a:defRPr/>
            </a:pPr>
            <a:r>
              <a:rPr lang="es-ES" sz="2800" b="1" dirty="0"/>
              <a:t>   </a:t>
            </a:r>
            <a:r>
              <a:rPr lang="es-ES" sz="2800" dirty="0"/>
              <a:t>nº de movimientos/ nº de pasos</a:t>
            </a:r>
          </a:p>
          <a:p>
            <a:pPr marL="342900" indent="-342900">
              <a:lnSpc>
                <a:spcPct val="90000"/>
              </a:lnSpc>
              <a:spcBef>
                <a:spcPct val="20000"/>
              </a:spcBef>
              <a:buFont typeface="Arial" pitchFamily="34" charset="0"/>
              <a:buChar char="•"/>
              <a:defRPr/>
            </a:pPr>
            <a:r>
              <a:rPr lang="es-ES" sz="2800" b="1" dirty="0"/>
              <a:t>Velocidad media del conjunto</a:t>
            </a:r>
            <a:r>
              <a:rPr lang="es-ES" sz="2800" dirty="0" smtClean="0"/>
              <a:t>.</a:t>
            </a:r>
            <a:endParaRPr lang="es-ES" sz="2800"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p:cNvSpPr/>
          <p:nvPr/>
        </p:nvSpPr>
        <p:spPr>
          <a:xfrm>
            <a:off x="7608168" y="1844824"/>
            <a:ext cx="2880320" cy="4752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4" name="Rectángulo 23"/>
          <p:cNvSpPr/>
          <p:nvPr/>
        </p:nvSpPr>
        <p:spPr>
          <a:xfrm>
            <a:off x="4583360" y="1842940"/>
            <a:ext cx="2880320" cy="4752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 name="Rectángulo 1"/>
          <p:cNvSpPr/>
          <p:nvPr/>
        </p:nvSpPr>
        <p:spPr>
          <a:xfrm>
            <a:off x="1559496" y="1844824"/>
            <a:ext cx="2880320" cy="4752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6" name="Rectangle 2"/>
          <p:cNvSpPr>
            <a:spLocks noGrp="1" noRot="1" noChangeArrowheads="1"/>
          </p:cNvSpPr>
          <p:nvPr>
            <p:ph type="title"/>
          </p:nvPr>
        </p:nvSpPr>
        <p:spPr>
          <a:xfrm>
            <a:off x="1981200" y="274638"/>
            <a:ext cx="8229600" cy="1143000"/>
          </a:xfrm>
        </p:spPr>
        <p:txBody>
          <a:bodyPr/>
          <a:lstStyle/>
          <a:p>
            <a:r>
              <a:rPr lang="es-ES" dirty="0" smtClean="0"/>
              <a:t>Modelos </a:t>
            </a:r>
            <a:r>
              <a:rPr lang="es-ES" dirty="0"/>
              <a:t>de </a:t>
            </a:r>
            <a:r>
              <a:rPr lang="es-ES" dirty="0" smtClean="0"/>
              <a:t>tráfico</a:t>
            </a:r>
            <a:endParaRPr lang="es-ES" dirty="0"/>
          </a:p>
        </p:txBody>
      </p:sp>
      <p:sp>
        <p:nvSpPr>
          <p:cNvPr id="9" name="Rectangle 3"/>
          <p:cNvSpPr>
            <a:spLocks noGrp="1" noRot="1" noChangeArrowheads="1"/>
          </p:cNvSpPr>
          <p:nvPr>
            <p:ph idx="1"/>
          </p:nvPr>
        </p:nvSpPr>
        <p:spPr>
          <a:xfrm>
            <a:off x="1774826" y="1268760"/>
            <a:ext cx="8518525" cy="720080"/>
          </a:xfrm>
        </p:spPr>
        <p:txBody>
          <a:bodyPr>
            <a:normAutofit/>
          </a:bodyPr>
          <a:lstStyle/>
          <a:p>
            <a:pPr>
              <a:buNone/>
            </a:pPr>
            <a:r>
              <a:rPr lang="es-ES" dirty="0" smtClean="0"/>
              <a:t>Algunos comportamientos:</a:t>
            </a:r>
            <a:endParaRPr lang="es-ES" dirty="0"/>
          </a:p>
        </p:txBody>
      </p:sp>
      <p:sp>
        <p:nvSpPr>
          <p:cNvPr id="15" name="Text Box 7"/>
          <p:cNvSpPr txBox="1">
            <a:spLocks noChangeArrowheads="1"/>
          </p:cNvSpPr>
          <p:nvPr/>
        </p:nvSpPr>
        <p:spPr bwMode="auto">
          <a:xfrm>
            <a:off x="2322227" y="4168824"/>
            <a:ext cx="1354858" cy="461665"/>
          </a:xfrm>
          <a:prstGeom prst="rect">
            <a:avLst/>
          </a:prstGeom>
          <a:noFill/>
          <a:ln w="9525">
            <a:noFill/>
            <a:miter lim="800000"/>
            <a:headEnd/>
            <a:tailEnd/>
          </a:ln>
          <a:effectLst/>
        </p:spPr>
        <p:txBody>
          <a:bodyPr wrap="none">
            <a:spAutoFit/>
          </a:bodyPr>
          <a:lstStyle/>
          <a:p>
            <a:r>
              <a:rPr lang="es-ES" sz="2400" dirty="0">
                <a:latin typeface="+mj-lt"/>
              </a:rPr>
              <a:t>  </a:t>
            </a:r>
            <a:r>
              <a:rPr lang="es-ES" sz="2400" dirty="0" smtClean="0">
                <a:latin typeface="+mj-lt"/>
              </a:rPr>
              <a:t>p = 0.36</a:t>
            </a:r>
            <a:endParaRPr lang="es-ES" sz="2400" dirty="0">
              <a:latin typeface="+mj-lt"/>
            </a:endParaRPr>
          </a:p>
        </p:txBody>
      </p:sp>
      <p:sp>
        <p:nvSpPr>
          <p:cNvPr id="16" name="Text Box 8"/>
          <p:cNvSpPr txBox="1">
            <a:spLocks noChangeArrowheads="1"/>
          </p:cNvSpPr>
          <p:nvPr/>
        </p:nvSpPr>
        <p:spPr bwMode="auto">
          <a:xfrm>
            <a:off x="1667509" y="4636746"/>
            <a:ext cx="2664294" cy="1631216"/>
          </a:xfrm>
          <a:prstGeom prst="rect">
            <a:avLst/>
          </a:prstGeom>
          <a:noFill/>
          <a:ln w="9525">
            <a:noFill/>
            <a:miter lim="800000"/>
            <a:headEnd/>
            <a:tailEnd/>
          </a:ln>
          <a:effectLst/>
        </p:spPr>
        <p:txBody>
          <a:bodyPr wrap="square">
            <a:spAutoFit/>
          </a:bodyPr>
          <a:lstStyle/>
          <a:p>
            <a:pPr algn="ctr"/>
            <a:r>
              <a:rPr lang="es-ES" sz="2000" dirty="0">
                <a:latin typeface="+mj-lt"/>
              </a:rPr>
              <a:t>El sistema se ha auto-organizado y todos las partículas se mueven libremente. La velocidad del sistema tiende a 1.</a:t>
            </a:r>
          </a:p>
        </p:txBody>
      </p:sp>
      <p:pic>
        <p:nvPicPr>
          <p:cNvPr id="17" name="Picture 9" descr="trafico036"/>
          <p:cNvPicPr>
            <a:picLocks noChangeAspect="1" noChangeArrowheads="1"/>
          </p:cNvPicPr>
          <p:nvPr/>
        </p:nvPicPr>
        <p:blipFill>
          <a:blip r:embed="rId2" cstate="print"/>
          <a:srcRect/>
          <a:stretch>
            <a:fillRect/>
          </a:stretch>
        </p:blipFill>
        <p:spPr bwMode="auto">
          <a:xfrm>
            <a:off x="1884475" y="2008585"/>
            <a:ext cx="2230363" cy="2230363"/>
          </a:xfrm>
          <a:prstGeom prst="rect">
            <a:avLst/>
          </a:prstGeom>
          <a:noFill/>
        </p:spPr>
      </p:pic>
      <p:sp>
        <p:nvSpPr>
          <p:cNvPr id="18" name="Text Box 5"/>
          <p:cNvSpPr txBox="1">
            <a:spLocks noChangeArrowheads="1"/>
          </p:cNvSpPr>
          <p:nvPr/>
        </p:nvSpPr>
        <p:spPr bwMode="auto">
          <a:xfrm>
            <a:off x="5243582" y="4168824"/>
            <a:ext cx="1559876" cy="461665"/>
          </a:xfrm>
          <a:prstGeom prst="rect">
            <a:avLst/>
          </a:prstGeom>
          <a:noFill/>
          <a:ln w="9525">
            <a:noFill/>
            <a:miter lim="800000"/>
            <a:headEnd/>
            <a:tailEnd/>
          </a:ln>
          <a:effectLst/>
        </p:spPr>
        <p:txBody>
          <a:bodyPr wrap="square">
            <a:spAutoFit/>
          </a:bodyPr>
          <a:lstStyle/>
          <a:p>
            <a:r>
              <a:rPr lang="es-ES" sz="2400" dirty="0">
                <a:latin typeface="+mj-lt"/>
              </a:rPr>
              <a:t>  </a:t>
            </a:r>
            <a:r>
              <a:rPr lang="es-ES" sz="2400" dirty="0" smtClean="0">
                <a:latin typeface="+mj-lt"/>
              </a:rPr>
              <a:t>p = 0.40</a:t>
            </a:r>
            <a:endParaRPr lang="es-ES" sz="2400" dirty="0">
              <a:latin typeface="+mj-lt"/>
            </a:endParaRPr>
          </a:p>
        </p:txBody>
      </p:sp>
      <p:sp>
        <p:nvSpPr>
          <p:cNvPr id="19" name="Text Box 6"/>
          <p:cNvSpPr txBox="1">
            <a:spLocks noChangeArrowheads="1"/>
          </p:cNvSpPr>
          <p:nvPr/>
        </p:nvSpPr>
        <p:spPr bwMode="auto">
          <a:xfrm>
            <a:off x="4871392" y="4703530"/>
            <a:ext cx="2304256" cy="707886"/>
          </a:xfrm>
          <a:prstGeom prst="rect">
            <a:avLst/>
          </a:prstGeom>
          <a:noFill/>
          <a:ln w="9525">
            <a:noFill/>
            <a:miter lim="800000"/>
            <a:headEnd/>
            <a:tailEnd/>
          </a:ln>
          <a:effectLst/>
        </p:spPr>
        <p:txBody>
          <a:bodyPr wrap="square">
            <a:spAutoFit/>
          </a:bodyPr>
          <a:lstStyle/>
          <a:p>
            <a:pPr algn="ctr"/>
            <a:r>
              <a:rPr lang="es-ES" sz="2000" dirty="0">
                <a:latin typeface="+mj-lt"/>
              </a:rPr>
              <a:t>Ninguna partícula </a:t>
            </a:r>
          </a:p>
          <a:p>
            <a:pPr algn="ctr"/>
            <a:r>
              <a:rPr lang="es-ES" sz="2000" dirty="0">
                <a:latin typeface="+mj-lt"/>
              </a:rPr>
              <a:t>puede moverse.</a:t>
            </a:r>
          </a:p>
        </p:txBody>
      </p:sp>
      <p:pic>
        <p:nvPicPr>
          <p:cNvPr id="20" name="Picture 7" descr="traficop040"/>
          <p:cNvPicPr>
            <a:picLocks noChangeAspect="1" noChangeArrowheads="1"/>
          </p:cNvPicPr>
          <p:nvPr/>
        </p:nvPicPr>
        <p:blipFill>
          <a:blip r:embed="rId3" cstate="print"/>
          <a:srcRect/>
          <a:stretch>
            <a:fillRect/>
          </a:stretch>
        </p:blipFill>
        <p:spPr bwMode="auto">
          <a:xfrm>
            <a:off x="4907160" y="2006700"/>
            <a:ext cx="2232720" cy="2232720"/>
          </a:xfrm>
          <a:prstGeom prst="rect">
            <a:avLst/>
          </a:prstGeom>
          <a:noFill/>
        </p:spPr>
      </p:pic>
      <p:sp>
        <p:nvSpPr>
          <p:cNvPr id="21" name="Text Box 5"/>
          <p:cNvSpPr txBox="1">
            <a:spLocks noChangeArrowheads="1"/>
          </p:cNvSpPr>
          <p:nvPr/>
        </p:nvSpPr>
        <p:spPr bwMode="auto">
          <a:xfrm>
            <a:off x="8370899" y="4168824"/>
            <a:ext cx="1354858" cy="461665"/>
          </a:xfrm>
          <a:prstGeom prst="rect">
            <a:avLst/>
          </a:prstGeom>
          <a:noFill/>
          <a:ln w="9525">
            <a:noFill/>
            <a:miter lim="800000"/>
            <a:headEnd/>
            <a:tailEnd/>
          </a:ln>
          <a:effectLst/>
        </p:spPr>
        <p:txBody>
          <a:bodyPr wrap="none">
            <a:spAutoFit/>
          </a:bodyPr>
          <a:lstStyle/>
          <a:p>
            <a:r>
              <a:rPr lang="es-ES" sz="2400" dirty="0">
                <a:latin typeface="+mj-lt"/>
              </a:rPr>
              <a:t>  </a:t>
            </a:r>
            <a:r>
              <a:rPr lang="es-ES" sz="2400" dirty="0" smtClean="0">
                <a:latin typeface="+mj-lt"/>
              </a:rPr>
              <a:t>p = 0.38</a:t>
            </a:r>
            <a:endParaRPr lang="es-ES" sz="2400" dirty="0">
              <a:latin typeface="+mj-lt"/>
            </a:endParaRPr>
          </a:p>
        </p:txBody>
      </p:sp>
      <p:sp>
        <p:nvSpPr>
          <p:cNvPr id="22" name="Text Box 6"/>
          <p:cNvSpPr txBox="1">
            <a:spLocks noChangeArrowheads="1"/>
          </p:cNvSpPr>
          <p:nvPr/>
        </p:nvSpPr>
        <p:spPr bwMode="auto">
          <a:xfrm>
            <a:off x="7752184" y="4728498"/>
            <a:ext cx="2592288" cy="1323439"/>
          </a:xfrm>
          <a:prstGeom prst="rect">
            <a:avLst/>
          </a:prstGeom>
          <a:noFill/>
          <a:ln w="9525">
            <a:noFill/>
            <a:miter lim="800000"/>
            <a:headEnd/>
            <a:tailEnd/>
          </a:ln>
          <a:effectLst/>
        </p:spPr>
        <p:txBody>
          <a:bodyPr wrap="square">
            <a:spAutoFit/>
          </a:bodyPr>
          <a:lstStyle/>
          <a:p>
            <a:pPr algn="ctr"/>
            <a:r>
              <a:rPr lang="es-ES" sz="2000" dirty="0">
                <a:latin typeface="+mj-lt"/>
              </a:rPr>
              <a:t>Situación intermedia: algunas partículas se mueven; aparecen varios atascos de carácter local.</a:t>
            </a:r>
          </a:p>
        </p:txBody>
      </p:sp>
      <p:pic>
        <p:nvPicPr>
          <p:cNvPr id="23" name="Picture 7" descr="trafico038"/>
          <p:cNvPicPr>
            <a:picLocks noChangeAspect="1" noChangeArrowheads="1"/>
          </p:cNvPicPr>
          <p:nvPr/>
        </p:nvPicPr>
        <p:blipFill>
          <a:blip r:embed="rId4" cstate="print"/>
          <a:srcRect/>
          <a:stretch>
            <a:fillRect/>
          </a:stretch>
        </p:blipFill>
        <p:spPr bwMode="auto">
          <a:xfrm>
            <a:off x="7932204" y="2006700"/>
            <a:ext cx="2232248" cy="2232248"/>
          </a:xfrm>
          <a:prstGeom prst="rect">
            <a:avLst/>
          </a:prstGeom>
          <a:noFill/>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1981200" y="274638"/>
            <a:ext cx="8229600" cy="1143000"/>
          </a:xfrm>
        </p:spPr>
        <p:txBody>
          <a:bodyPr/>
          <a:lstStyle/>
          <a:p>
            <a:r>
              <a:rPr lang="es-ES" dirty="0" smtClean="0"/>
              <a:t>Modelos </a:t>
            </a:r>
            <a:r>
              <a:rPr lang="es-ES" dirty="0"/>
              <a:t>de </a:t>
            </a:r>
            <a:r>
              <a:rPr lang="es-ES" dirty="0" smtClean="0"/>
              <a:t>tráfico</a:t>
            </a:r>
            <a:endParaRPr lang="es-ES" dirty="0"/>
          </a:p>
        </p:txBody>
      </p:sp>
      <p:sp>
        <p:nvSpPr>
          <p:cNvPr id="9" name="Rectangle 3"/>
          <p:cNvSpPr>
            <a:spLocks noGrp="1" noRot="1" noChangeArrowheads="1"/>
          </p:cNvSpPr>
          <p:nvPr>
            <p:ph idx="1"/>
          </p:nvPr>
        </p:nvSpPr>
        <p:spPr>
          <a:xfrm>
            <a:off x="839416" y="1484784"/>
            <a:ext cx="10369152" cy="4536504"/>
          </a:xfrm>
        </p:spPr>
        <p:txBody>
          <a:bodyPr>
            <a:normAutofit/>
          </a:bodyPr>
          <a:lstStyle/>
          <a:p>
            <a:r>
              <a:rPr lang="es-ES" dirty="0" smtClean="0">
                <a:latin typeface="+mj-lt"/>
              </a:rPr>
              <a:t>Solo hay aleatoriedad en la configuración inicial.</a:t>
            </a:r>
          </a:p>
          <a:p>
            <a:r>
              <a:rPr lang="es-ES" dirty="0" smtClean="0">
                <a:latin typeface="+mj-lt"/>
              </a:rPr>
              <a:t>Cambio de comportamiento brusco en función de la densidad.</a:t>
            </a:r>
          </a:p>
          <a:p>
            <a:r>
              <a:rPr lang="es-ES" dirty="0" smtClean="0">
                <a:latin typeface="+mj-lt"/>
              </a:rPr>
              <a:t>Figuras de formación de atascos muy estructuradas.</a:t>
            </a:r>
          </a:p>
          <a:p>
            <a:r>
              <a:rPr lang="es-ES" dirty="0" smtClean="0">
                <a:latin typeface="+mj-lt"/>
              </a:rPr>
              <a:t>Repetición del comportamiento para mismos valores de </a:t>
            </a:r>
            <a:r>
              <a:rPr lang="es-ES" i="1" dirty="0" smtClean="0">
                <a:latin typeface="+mj-lt"/>
              </a:rPr>
              <a:t>p</a:t>
            </a:r>
            <a:r>
              <a:rPr lang="es-ES" dirty="0" smtClean="0">
                <a:latin typeface="+mj-lt"/>
              </a:rPr>
              <a:t>.</a:t>
            </a:r>
            <a:endParaRPr lang="es-ES" dirty="0">
              <a:latin typeface="+mj-lt"/>
            </a:endParaRPr>
          </a:p>
        </p:txBody>
      </p:sp>
      <p:pic>
        <p:nvPicPr>
          <p:cNvPr id="7" name="Picture 4" descr="p08"/>
          <p:cNvPicPr>
            <a:picLocks noChangeAspect="1" noChangeArrowheads="1"/>
          </p:cNvPicPr>
          <p:nvPr/>
        </p:nvPicPr>
        <p:blipFill>
          <a:blip r:embed="rId2" cstate="print"/>
          <a:srcRect/>
          <a:stretch>
            <a:fillRect/>
          </a:stretch>
        </p:blipFill>
        <p:spPr bwMode="auto">
          <a:xfrm>
            <a:off x="5879306" y="4436442"/>
            <a:ext cx="2160910" cy="2160910"/>
          </a:xfrm>
          <a:prstGeom prst="rect">
            <a:avLst/>
          </a:prstGeom>
          <a:noFill/>
        </p:spPr>
      </p:pic>
      <p:pic>
        <p:nvPicPr>
          <p:cNvPr id="8" name="Picture 5" descr="p02"/>
          <p:cNvPicPr>
            <a:picLocks noChangeAspect="1" noChangeArrowheads="1"/>
          </p:cNvPicPr>
          <p:nvPr/>
        </p:nvPicPr>
        <p:blipFill>
          <a:blip r:embed="rId3" cstate="print"/>
          <a:srcRect/>
          <a:stretch>
            <a:fillRect/>
          </a:stretch>
        </p:blipFill>
        <p:spPr bwMode="auto">
          <a:xfrm>
            <a:off x="3647058" y="4436442"/>
            <a:ext cx="2160910" cy="2160910"/>
          </a:xfrm>
          <a:prstGeom prst="rect">
            <a:avLst/>
          </a:prstGeom>
          <a:noFill/>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Grp="1" noRot="1" noChangeArrowheads="1"/>
          </p:cNvSpPr>
          <p:nvPr>
            <p:ph idx="1"/>
          </p:nvPr>
        </p:nvSpPr>
        <p:spPr>
          <a:xfrm>
            <a:off x="839416" y="3356992"/>
            <a:ext cx="10369152" cy="1008112"/>
          </a:xfrm>
        </p:spPr>
        <p:txBody>
          <a:bodyPr>
            <a:normAutofit/>
          </a:bodyPr>
          <a:lstStyle/>
          <a:p>
            <a:pPr marL="0" indent="0" algn="r">
              <a:buNone/>
            </a:pPr>
            <a:r>
              <a:rPr lang="es-ES" dirty="0" smtClean="0">
                <a:latin typeface="+mj-lt"/>
              </a:rPr>
              <a:t>… y algunos fenómenos comunes a ellos son …</a:t>
            </a:r>
            <a:endParaRPr lang="es-ES" dirty="0">
              <a:latin typeface="+mj-lt"/>
            </a:endParaRPr>
          </a:p>
        </p:txBody>
      </p:sp>
    </p:spTree>
    <p:extLst>
      <p:ext uri="{BB962C8B-B14F-4D97-AF65-F5344CB8AC3E}">
        <p14:creationId xmlns:p14="http://schemas.microsoft.com/office/powerpoint/2010/main" val="30471623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normAutofit/>
          </a:bodyPr>
          <a:lstStyle/>
          <a:p>
            <a:r>
              <a:rPr lang="es-ES" dirty="0"/>
              <a:t>   </a:t>
            </a:r>
            <a:r>
              <a:rPr lang="es-ES" dirty="0" smtClean="0"/>
              <a:t>Emergencia</a:t>
            </a:r>
            <a:endParaRPr lang="es-ES" dirty="0"/>
          </a:p>
        </p:txBody>
      </p:sp>
      <p:sp>
        <p:nvSpPr>
          <p:cNvPr id="52227" name="Rectangle 3"/>
          <p:cNvSpPr>
            <a:spLocks noGrp="1" noRot="1" noChangeArrowheads="1"/>
          </p:cNvSpPr>
          <p:nvPr>
            <p:ph idx="1"/>
          </p:nvPr>
        </p:nvSpPr>
        <p:spPr>
          <a:xfrm>
            <a:off x="609600" y="1341314"/>
            <a:ext cx="10972800" cy="3311822"/>
          </a:xfrm>
        </p:spPr>
        <p:txBody>
          <a:bodyPr>
            <a:noAutofit/>
          </a:bodyPr>
          <a:lstStyle/>
          <a:p>
            <a:r>
              <a:rPr lang="es-ES" sz="2800" dirty="0"/>
              <a:t>En la dinámica del conjunto global surgen propiedades inesperadas </a:t>
            </a:r>
            <a:r>
              <a:rPr lang="es-ES" sz="2800" dirty="0" smtClean="0"/>
              <a:t>que, </a:t>
            </a:r>
            <a:r>
              <a:rPr lang="es-ES" sz="2800" dirty="0"/>
              <a:t>en </a:t>
            </a:r>
            <a:r>
              <a:rPr lang="es-ES" sz="2800" dirty="0" smtClean="0"/>
              <a:t>principio, </a:t>
            </a:r>
            <a:r>
              <a:rPr lang="es-ES" sz="2800" dirty="0"/>
              <a:t>no se deducen de las propiedades de los elementos aislados que forman el sistema</a:t>
            </a:r>
            <a:r>
              <a:rPr lang="es-ES" sz="2800" dirty="0" smtClean="0"/>
              <a:t>.</a:t>
            </a:r>
          </a:p>
          <a:p>
            <a:r>
              <a:rPr lang="es-ES" sz="2800" dirty="0" smtClean="0"/>
              <a:t>Las propiedades que aparecen no son sencillas de predecir a priori.</a:t>
            </a:r>
          </a:p>
          <a:p>
            <a:r>
              <a:rPr lang="es-ES" sz="2800" dirty="0" smtClean="0"/>
              <a:t>La emergencia de propiedades aparece a diferentes escalas.</a:t>
            </a:r>
          </a:p>
          <a:p>
            <a:r>
              <a:rPr lang="es-ES" sz="2800" dirty="0" smtClean="0"/>
              <a:t>Aparecen propiedades emergentes distintas aunque se sigan las mismas reglas de evolución:  moléculas de agua pueden formar gases, líquidos o sólidos cristalinos.</a:t>
            </a:r>
          </a:p>
          <a:p>
            <a:endParaRPr lang="es-ES" sz="2800" dirty="0"/>
          </a:p>
        </p:txBody>
      </p:sp>
      <p:pic>
        <p:nvPicPr>
          <p:cNvPr id="52233" name="Picture 9" descr="neurons"/>
          <p:cNvPicPr>
            <a:picLocks noChangeAspect="1" noChangeArrowheads="1"/>
          </p:cNvPicPr>
          <p:nvPr/>
        </p:nvPicPr>
        <p:blipFill>
          <a:blip r:embed="rId2" cstate="print"/>
          <a:srcRect/>
          <a:stretch>
            <a:fillRect/>
          </a:stretch>
        </p:blipFill>
        <p:spPr bwMode="auto">
          <a:xfrm>
            <a:off x="4986664" y="4721016"/>
            <a:ext cx="2693512" cy="1948344"/>
          </a:xfrm>
          <a:prstGeom prst="rect">
            <a:avLst/>
          </a:prstGeom>
          <a:noFill/>
        </p:spPr>
      </p:pic>
      <p:pic>
        <p:nvPicPr>
          <p:cNvPr id="52234" name="Picture 10" descr="cerebro"/>
          <p:cNvPicPr>
            <a:picLocks noChangeAspect="1" noChangeArrowheads="1"/>
          </p:cNvPicPr>
          <p:nvPr/>
        </p:nvPicPr>
        <p:blipFill>
          <a:blip r:embed="rId3" cstate="print"/>
          <a:srcRect/>
          <a:stretch>
            <a:fillRect/>
          </a:stretch>
        </p:blipFill>
        <p:spPr bwMode="auto">
          <a:xfrm>
            <a:off x="8472264" y="4773364"/>
            <a:ext cx="2695556" cy="1895996"/>
          </a:xfrm>
          <a:prstGeom prst="rect">
            <a:avLst/>
          </a:prstGeom>
          <a:noFill/>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normAutofit/>
          </a:bodyPr>
          <a:lstStyle/>
          <a:p>
            <a:r>
              <a:rPr lang="es-ES" dirty="0"/>
              <a:t>   </a:t>
            </a:r>
            <a:r>
              <a:rPr lang="es-ES" dirty="0" smtClean="0"/>
              <a:t>Emergencia</a:t>
            </a:r>
            <a:endParaRPr lang="es-ES" dirty="0"/>
          </a:p>
        </p:txBody>
      </p:sp>
      <p:sp>
        <p:nvSpPr>
          <p:cNvPr id="52227" name="Rectangle 3"/>
          <p:cNvSpPr>
            <a:spLocks noGrp="1" noRot="1" noChangeArrowheads="1"/>
          </p:cNvSpPr>
          <p:nvPr>
            <p:ph idx="1"/>
          </p:nvPr>
        </p:nvSpPr>
        <p:spPr>
          <a:xfrm>
            <a:off x="609600" y="1268760"/>
            <a:ext cx="10972800" cy="3311822"/>
          </a:xfrm>
        </p:spPr>
        <p:txBody>
          <a:bodyPr>
            <a:normAutofit fontScale="92500" lnSpcReduction="10000"/>
          </a:bodyPr>
          <a:lstStyle/>
          <a:p>
            <a:pPr>
              <a:lnSpc>
                <a:spcPct val="90000"/>
              </a:lnSpc>
            </a:pPr>
            <a:r>
              <a:rPr lang="es-ES" dirty="0" smtClean="0"/>
              <a:t>Una de las propiedades emergentes más interesante es la </a:t>
            </a:r>
            <a:r>
              <a:rPr lang="es-ES" b="1" dirty="0" smtClean="0"/>
              <a:t>auto-organización</a:t>
            </a:r>
            <a:r>
              <a:rPr lang="es-ES" dirty="0" smtClean="0"/>
              <a:t>.</a:t>
            </a:r>
          </a:p>
          <a:p>
            <a:pPr>
              <a:lnSpc>
                <a:spcPct val="90000"/>
              </a:lnSpc>
            </a:pPr>
            <a:r>
              <a:rPr lang="es-ES" dirty="0" smtClean="0"/>
              <a:t>En muchos sistemas la estructura macroscópica que se observa al evolucionar el sistema es altamente ordenada.</a:t>
            </a:r>
          </a:p>
          <a:p>
            <a:r>
              <a:rPr lang="es-ES" dirty="0" smtClean="0"/>
              <a:t>El orden es dinámico, no estático.</a:t>
            </a:r>
          </a:p>
          <a:p>
            <a:r>
              <a:rPr lang="es-ES" dirty="0" smtClean="0"/>
              <a:t>El orden aparece sin necesidad de intervención externa al sistema y sin la existencia de líderes dentro del propio sistema.</a:t>
            </a:r>
          </a:p>
          <a:p>
            <a:pPr>
              <a:lnSpc>
                <a:spcPct val="90000"/>
              </a:lnSpc>
            </a:pPr>
            <a:endParaRPr lang="es-ES" dirty="0" smtClean="0"/>
          </a:p>
          <a:p>
            <a:endParaRPr lang="es-ES" dirty="0"/>
          </a:p>
        </p:txBody>
      </p:sp>
      <p:pic>
        <p:nvPicPr>
          <p:cNvPr id="7" name="Picture 6" descr="fotobacterias"/>
          <p:cNvPicPr>
            <a:picLocks noChangeAspect="1" noChangeArrowheads="1"/>
          </p:cNvPicPr>
          <p:nvPr/>
        </p:nvPicPr>
        <p:blipFill>
          <a:blip r:embed="rId2" cstate="print"/>
          <a:srcRect/>
          <a:stretch>
            <a:fillRect/>
          </a:stretch>
        </p:blipFill>
        <p:spPr bwMode="auto">
          <a:xfrm>
            <a:off x="6240015" y="5209179"/>
            <a:ext cx="2199512" cy="1604197"/>
          </a:xfrm>
          <a:prstGeom prst="rect">
            <a:avLst/>
          </a:prstGeom>
          <a:noFill/>
        </p:spPr>
      </p:pic>
      <p:pic>
        <p:nvPicPr>
          <p:cNvPr id="8" name="Picture 8" descr="fotoluciernagas"/>
          <p:cNvPicPr>
            <a:picLocks noChangeAspect="1" noChangeArrowheads="1"/>
          </p:cNvPicPr>
          <p:nvPr/>
        </p:nvPicPr>
        <p:blipFill>
          <a:blip r:embed="rId3" cstate="print"/>
          <a:srcRect/>
          <a:stretch>
            <a:fillRect/>
          </a:stretch>
        </p:blipFill>
        <p:spPr bwMode="auto">
          <a:xfrm>
            <a:off x="2567608" y="5138004"/>
            <a:ext cx="1724745" cy="1598634"/>
          </a:xfrm>
          <a:prstGeom prst="rect">
            <a:avLst/>
          </a:prstGeom>
          <a:noFill/>
        </p:spPr>
      </p:pic>
      <p:pic>
        <p:nvPicPr>
          <p:cNvPr id="9" name="Picture 5" descr="fotohormigas"/>
          <p:cNvPicPr>
            <a:picLocks noChangeAspect="1" noChangeArrowheads="1"/>
          </p:cNvPicPr>
          <p:nvPr/>
        </p:nvPicPr>
        <p:blipFill>
          <a:blip r:embed="rId4" cstate="print"/>
          <a:srcRect/>
          <a:stretch>
            <a:fillRect/>
          </a:stretch>
        </p:blipFill>
        <p:spPr bwMode="auto">
          <a:xfrm>
            <a:off x="8328248" y="4341405"/>
            <a:ext cx="2160239" cy="1628761"/>
          </a:xfrm>
          <a:prstGeom prst="rect">
            <a:avLst/>
          </a:prstGeom>
          <a:noFill/>
        </p:spPr>
      </p:pic>
      <p:pic>
        <p:nvPicPr>
          <p:cNvPr id="10" name="Picture 6" descr="collective_intelligence_big"/>
          <p:cNvPicPr>
            <a:picLocks noChangeAspect="1" noChangeArrowheads="1"/>
          </p:cNvPicPr>
          <p:nvPr/>
        </p:nvPicPr>
        <p:blipFill>
          <a:blip r:embed="rId5" cstate="print"/>
          <a:srcRect/>
          <a:stretch>
            <a:fillRect/>
          </a:stretch>
        </p:blipFill>
        <p:spPr bwMode="auto">
          <a:xfrm>
            <a:off x="4223792" y="4502941"/>
            <a:ext cx="2249243" cy="1511786"/>
          </a:xfrm>
          <a:prstGeom prst="rect">
            <a:avLst/>
          </a:prstGeo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normAutofit/>
          </a:bodyPr>
          <a:lstStyle/>
          <a:p>
            <a:r>
              <a:rPr lang="es-ES" dirty="0"/>
              <a:t>Transiciones de fase</a:t>
            </a:r>
          </a:p>
        </p:txBody>
      </p:sp>
      <p:sp>
        <p:nvSpPr>
          <p:cNvPr id="55299" name="Rectangle 3"/>
          <p:cNvSpPr>
            <a:spLocks noGrp="1" noRot="1" noChangeArrowheads="1"/>
          </p:cNvSpPr>
          <p:nvPr>
            <p:ph idx="1"/>
          </p:nvPr>
        </p:nvSpPr>
        <p:spPr>
          <a:xfrm>
            <a:off x="609600" y="1340768"/>
            <a:ext cx="10972800" cy="3384376"/>
          </a:xfrm>
        </p:spPr>
        <p:txBody>
          <a:bodyPr>
            <a:normAutofit lnSpcReduction="10000"/>
          </a:bodyPr>
          <a:lstStyle/>
          <a:p>
            <a:r>
              <a:rPr lang="es-ES" dirty="0"/>
              <a:t>El modelo matemático </a:t>
            </a:r>
            <a:r>
              <a:rPr lang="es-ES" dirty="0" smtClean="0"/>
              <a:t>del </a:t>
            </a:r>
            <a:r>
              <a:rPr lang="es-ES" dirty="0"/>
              <a:t>sistema depende de ciertos parámetros con los que podemos controlar pautas de </a:t>
            </a:r>
            <a:r>
              <a:rPr lang="es-ES" dirty="0" smtClean="0"/>
              <a:t>comportamiento del </a:t>
            </a:r>
            <a:r>
              <a:rPr lang="es-ES" dirty="0"/>
              <a:t>mismo: temperatura, densidad, masa, </a:t>
            </a:r>
            <a:r>
              <a:rPr lang="es-ES" dirty="0" smtClean="0"/>
              <a:t>velocidad, ...</a:t>
            </a:r>
          </a:p>
          <a:p>
            <a:r>
              <a:rPr lang="es-ES" dirty="0" smtClean="0"/>
              <a:t>Hay regiones de valores en el espacio de los parámetros que separan zonas muy diferenciadas de comportamientos en el sistema: el cambio de una región a otra ocasiona pérdida de simetrías o la transición de cambios de estado en el sistema.  </a:t>
            </a:r>
          </a:p>
          <a:p>
            <a:endParaRPr lang="es-ES" dirty="0"/>
          </a:p>
        </p:txBody>
      </p:sp>
      <p:sp>
        <p:nvSpPr>
          <p:cNvPr id="5" name="Rectangle 3"/>
          <p:cNvSpPr txBox="1">
            <a:spLocks noRot="1" noChangeArrowheads="1"/>
          </p:cNvSpPr>
          <p:nvPr/>
        </p:nvSpPr>
        <p:spPr>
          <a:xfrm>
            <a:off x="3431705" y="5445472"/>
            <a:ext cx="4833739" cy="1367904"/>
          </a:xfrm>
          <a:prstGeom prst="rect">
            <a:avLst/>
          </a:prstGeom>
        </p:spPr>
        <p:txBody>
          <a:bodyPr vert="horz" lIns="91440" tIns="45720" rIns="91440" bIns="45720" rtlCol="0">
            <a:normAutofit fontScale="70000" lnSpcReduction="20000"/>
          </a:bodyPr>
          <a:lstStyle/>
          <a:p>
            <a:pPr>
              <a:spcBef>
                <a:spcPct val="20000"/>
              </a:spcBef>
              <a:defRPr/>
            </a:pPr>
            <a:r>
              <a:rPr lang="es-ES" sz="3200" dirty="0"/>
              <a:t>Una transición de fase conocida: Si la temperatura de un cazo con agua se incrementa de 99º a 101º grados, ¡la densidad decrece por un factor de 1600!  </a:t>
            </a:r>
          </a:p>
        </p:txBody>
      </p:sp>
      <p:pic>
        <p:nvPicPr>
          <p:cNvPr id="6" name="Picture 5" descr="pressurecooker"/>
          <p:cNvPicPr>
            <a:picLocks noChangeAspect="1" noChangeArrowheads="1"/>
          </p:cNvPicPr>
          <p:nvPr/>
        </p:nvPicPr>
        <p:blipFill>
          <a:blip r:embed="rId2" cstate="print"/>
          <a:srcRect/>
          <a:stretch>
            <a:fillRect/>
          </a:stretch>
        </p:blipFill>
        <p:spPr bwMode="auto">
          <a:xfrm>
            <a:off x="7919219" y="4509914"/>
            <a:ext cx="2281237" cy="2303463"/>
          </a:xfrm>
          <a:prstGeom prst="rect">
            <a:avLst/>
          </a:prstGeom>
          <a:noFill/>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normAutofit/>
          </a:bodyPr>
          <a:lstStyle/>
          <a:p>
            <a:r>
              <a:rPr lang="es-ES" dirty="0"/>
              <a:t>Robustez</a:t>
            </a:r>
          </a:p>
        </p:txBody>
      </p:sp>
      <p:sp>
        <p:nvSpPr>
          <p:cNvPr id="74755" name="Rectangle 3"/>
          <p:cNvSpPr>
            <a:spLocks noGrp="1" noRot="1" noChangeArrowheads="1"/>
          </p:cNvSpPr>
          <p:nvPr>
            <p:ph idx="1"/>
          </p:nvPr>
        </p:nvSpPr>
        <p:spPr>
          <a:xfrm>
            <a:off x="609600" y="1196753"/>
            <a:ext cx="10972800" cy="3096343"/>
          </a:xfrm>
        </p:spPr>
        <p:txBody>
          <a:bodyPr>
            <a:normAutofit fontScale="85000" lnSpcReduction="20000"/>
          </a:bodyPr>
          <a:lstStyle/>
          <a:p>
            <a:r>
              <a:rPr lang="es-ES" dirty="0"/>
              <a:t>Fijados los valores de los parámetros, los sistemas complejos muestran la cualidad de ser muy estables, incluso aunque exista aleatoriedad en la configuración inicial.</a:t>
            </a:r>
          </a:p>
          <a:p>
            <a:r>
              <a:rPr lang="es-ES" dirty="0" smtClean="0"/>
              <a:t>Aunque existan procesos aleatorios en la evolución temporal, el sistema tiende casi siempre a estados muy similares.</a:t>
            </a:r>
          </a:p>
          <a:p>
            <a:r>
              <a:rPr lang="es-ES" dirty="0" smtClean="0"/>
              <a:t>En  muchos sistemas si realizamos ciertos cambios en medio de su evolución, éstos son asumidos por el sistema, que recupera su comportamiento habitual a pesar de ellos.</a:t>
            </a:r>
            <a:endParaRPr lang="es-ES" dirty="0"/>
          </a:p>
        </p:txBody>
      </p:sp>
      <p:sp>
        <p:nvSpPr>
          <p:cNvPr id="4" name="5 Marcador de número de diapositiva"/>
          <p:cNvSpPr>
            <a:spLocks noGrp="1"/>
          </p:cNvSpPr>
          <p:nvPr>
            <p:ph type="sldNum" sz="quarter" idx="12"/>
          </p:nvPr>
        </p:nvSpPr>
        <p:spPr/>
        <p:txBody>
          <a:bodyPr/>
          <a:lstStyle/>
          <a:p>
            <a:fld id="{FB193472-8C6F-43B0-85C4-1404A032FAB1}" type="slidenum">
              <a:rPr lang="es-ES"/>
              <a:pPr/>
              <a:t>29</a:t>
            </a:fld>
            <a:endParaRPr lang="es-ES"/>
          </a:p>
        </p:txBody>
      </p:sp>
      <p:grpSp>
        <p:nvGrpSpPr>
          <p:cNvPr id="2" name="Grupo 1"/>
          <p:cNvGrpSpPr/>
          <p:nvPr/>
        </p:nvGrpSpPr>
        <p:grpSpPr>
          <a:xfrm>
            <a:off x="5087888" y="3903636"/>
            <a:ext cx="6912767" cy="2765724"/>
            <a:chOff x="2495601" y="3429000"/>
            <a:chExt cx="7848871" cy="3341788"/>
          </a:xfrm>
        </p:grpSpPr>
        <p:pic>
          <p:nvPicPr>
            <p:cNvPr id="13" name="Picture 4" descr="traffinal1"/>
            <p:cNvPicPr>
              <a:picLocks noChangeAspect="1" noChangeArrowheads="1"/>
            </p:cNvPicPr>
            <p:nvPr/>
          </p:nvPicPr>
          <p:blipFill>
            <a:blip r:embed="rId2" cstate="print"/>
            <a:srcRect/>
            <a:stretch>
              <a:fillRect/>
            </a:stretch>
          </p:blipFill>
          <p:spPr bwMode="auto">
            <a:xfrm>
              <a:off x="4367809" y="4941169"/>
              <a:ext cx="1829619" cy="1829619"/>
            </a:xfrm>
            <a:prstGeom prst="rect">
              <a:avLst/>
            </a:prstGeom>
            <a:noFill/>
          </p:spPr>
        </p:pic>
        <p:pic>
          <p:nvPicPr>
            <p:cNvPr id="14" name="Picture 5" descr="trafinicial1"/>
            <p:cNvPicPr>
              <a:picLocks noChangeAspect="1" noChangeArrowheads="1"/>
            </p:cNvPicPr>
            <p:nvPr/>
          </p:nvPicPr>
          <p:blipFill>
            <a:blip r:embed="rId3" cstate="print"/>
            <a:srcRect/>
            <a:stretch>
              <a:fillRect/>
            </a:stretch>
          </p:blipFill>
          <p:spPr bwMode="auto">
            <a:xfrm>
              <a:off x="2495601" y="3429001"/>
              <a:ext cx="1829619" cy="1829619"/>
            </a:xfrm>
            <a:prstGeom prst="rect">
              <a:avLst/>
            </a:prstGeom>
            <a:noFill/>
          </p:spPr>
        </p:pic>
        <p:pic>
          <p:nvPicPr>
            <p:cNvPr id="15" name="Picture 4" descr="traffinal2"/>
            <p:cNvPicPr>
              <a:picLocks noChangeAspect="1" noChangeArrowheads="1"/>
            </p:cNvPicPr>
            <p:nvPr/>
          </p:nvPicPr>
          <p:blipFill>
            <a:blip r:embed="rId4" cstate="print"/>
            <a:srcRect/>
            <a:stretch>
              <a:fillRect/>
            </a:stretch>
          </p:blipFill>
          <p:spPr bwMode="auto">
            <a:xfrm>
              <a:off x="8544272" y="4941168"/>
              <a:ext cx="1800200" cy="1800200"/>
            </a:xfrm>
            <a:prstGeom prst="rect">
              <a:avLst/>
            </a:prstGeom>
            <a:noFill/>
          </p:spPr>
        </p:pic>
        <p:pic>
          <p:nvPicPr>
            <p:cNvPr id="16" name="Picture 5" descr="trafinicial2"/>
            <p:cNvPicPr>
              <a:picLocks noChangeAspect="1" noChangeArrowheads="1"/>
            </p:cNvPicPr>
            <p:nvPr/>
          </p:nvPicPr>
          <p:blipFill>
            <a:blip r:embed="rId5" cstate="print"/>
            <a:srcRect/>
            <a:stretch>
              <a:fillRect/>
            </a:stretch>
          </p:blipFill>
          <p:spPr bwMode="auto">
            <a:xfrm>
              <a:off x="6672064" y="3429000"/>
              <a:ext cx="1800200" cy="1800200"/>
            </a:xfrm>
            <a:prstGeom prst="rect">
              <a:avLst/>
            </a:prstGeom>
            <a:noFill/>
          </p:spPr>
        </p:pic>
        <p:sp>
          <p:nvSpPr>
            <p:cNvPr id="17" name="16 Flecha doblada"/>
            <p:cNvSpPr/>
            <p:nvPr/>
          </p:nvSpPr>
          <p:spPr>
            <a:xfrm rot="5400000">
              <a:off x="4655840" y="3933056"/>
              <a:ext cx="504056" cy="93610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17 Flecha doblada"/>
            <p:cNvSpPr/>
            <p:nvPr/>
          </p:nvSpPr>
          <p:spPr>
            <a:xfrm rot="5400000">
              <a:off x="8832303" y="3933056"/>
              <a:ext cx="504056" cy="93610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a:xfrm>
            <a:off x="8040216" y="6309321"/>
            <a:ext cx="2133600" cy="365125"/>
          </a:xfrm>
        </p:spPr>
        <p:txBody>
          <a:bodyPr/>
          <a:lstStyle/>
          <a:p>
            <a:fld id="{28661412-8A1C-4A73-8C22-68163C08DE18}" type="slidenum">
              <a:rPr lang="es-ES"/>
              <a:pPr/>
              <a:t>3</a:t>
            </a:fld>
            <a:endParaRPr lang="es-ES"/>
          </a:p>
        </p:txBody>
      </p:sp>
      <p:sp>
        <p:nvSpPr>
          <p:cNvPr id="6" name="Rectangle 2"/>
          <p:cNvSpPr>
            <a:spLocks noGrp="1" noRot="1" noChangeArrowheads="1"/>
          </p:cNvSpPr>
          <p:nvPr>
            <p:ph type="title"/>
          </p:nvPr>
        </p:nvSpPr>
        <p:spPr>
          <a:xfrm>
            <a:off x="1981200" y="274638"/>
            <a:ext cx="8229600" cy="1143000"/>
          </a:xfrm>
        </p:spPr>
        <p:txBody>
          <a:bodyPr/>
          <a:lstStyle/>
          <a:p>
            <a:r>
              <a:rPr lang="es-ES" dirty="0" smtClean="0"/>
              <a:t>Inteligencia Colectiva</a:t>
            </a:r>
            <a:endParaRPr lang="es-ES" dirty="0"/>
          </a:p>
        </p:txBody>
      </p:sp>
      <p:sp>
        <p:nvSpPr>
          <p:cNvPr id="9" name="Rectangle 3"/>
          <p:cNvSpPr>
            <a:spLocks noGrp="1" noRot="1" noChangeArrowheads="1"/>
          </p:cNvSpPr>
          <p:nvPr>
            <p:ph idx="1"/>
          </p:nvPr>
        </p:nvSpPr>
        <p:spPr>
          <a:xfrm>
            <a:off x="2495600" y="1412777"/>
            <a:ext cx="9289032" cy="1440159"/>
          </a:xfrm>
        </p:spPr>
        <p:txBody>
          <a:bodyPr>
            <a:noAutofit/>
          </a:bodyPr>
          <a:lstStyle/>
          <a:p>
            <a:pPr marL="342900" lvl="1" indent="-342900">
              <a:buFont typeface="Arial" pitchFamily="34" charset="0"/>
              <a:buChar char="•"/>
            </a:pPr>
            <a:r>
              <a:rPr lang="es-ES" sz="2400" dirty="0"/>
              <a:t>Kropotkin </a:t>
            </a:r>
            <a:r>
              <a:rPr lang="es-ES" sz="2400" dirty="0" smtClean="0"/>
              <a:t>(1902): en </a:t>
            </a:r>
            <a:r>
              <a:rPr lang="es-ES" sz="2400" dirty="0"/>
              <a:t>su obra </a:t>
            </a:r>
            <a:r>
              <a:rPr lang="es-ES" sz="2400" i="1" dirty="0"/>
              <a:t>El apoyo </a:t>
            </a:r>
            <a:r>
              <a:rPr lang="es-ES" sz="2400" i="1" dirty="0" smtClean="0"/>
              <a:t>mutuo</a:t>
            </a:r>
            <a:r>
              <a:rPr lang="es-ES" sz="2400" dirty="0" smtClean="0"/>
              <a:t> se refiere </a:t>
            </a:r>
            <a:r>
              <a:rPr lang="es-ES" sz="2400" dirty="0"/>
              <a:t>a la inteligencia colectiva de pequeños animales e insectos como abejas u hormigas</a:t>
            </a:r>
            <a:r>
              <a:rPr lang="es-ES" sz="2400" dirty="0" smtClean="0"/>
              <a:t>.</a:t>
            </a:r>
          </a:p>
          <a:p>
            <a:pPr marL="342900" lvl="1" indent="-342900">
              <a:buFont typeface="Arial" pitchFamily="34" charset="0"/>
              <a:buChar char="•"/>
            </a:pPr>
            <a:r>
              <a:rPr lang="es-ES" sz="2400" dirty="0" smtClean="0"/>
              <a:t>W.M. </a:t>
            </a:r>
            <a:r>
              <a:rPr lang="es-ES" sz="2400" dirty="0" err="1" smtClean="0"/>
              <a:t>Wheeler</a:t>
            </a:r>
            <a:r>
              <a:rPr lang="es-ES" sz="2400" dirty="0" smtClean="0"/>
              <a:t> (1911): introduce el concepto de </a:t>
            </a:r>
            <a:r>
              <a:rPr lang="es-ES" sz="2400" b="1" dirty="0" err="1"/>
              <a:t>s</a:t>
            </a:r>
            <a:r>
              <a:rPr lang="es-ES" sz="2400" b="1" dirty="0" err="1" smtClean="0"/>
              <a:t>uperorganismo</a:t>
            </a:r>
            <a:r>
              <a:rPr lang="es-ES" sz="2400" dirty="0" smtClean="0"/>
              <a:t>.</a:t>
            </a:r>
          </a:p>
        </p:txBody>
      </p:sp>
      <p:pic>
        <p:nvPicPr>
          <p:cNvPr id="2052" name="Picture 4" descr="https://png.icons8.com/dotty/540/timeli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88" y="0"/>
            <a:ext cx="2880319" cy="28803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Rot="1" noChangeArrowheads="1"/>
          </p:cNvSpPr>
          <p:nvPr/>
        </p:nvSpPr>
        <p:spPr>
          <a:xfrm>
            <a:off x="191344" y="2708919"/>
            <a:ext cx="11593288" cy="50405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Font typeface="Arial" pitchFamily="34" charset="0"/>
              <a:buChar char="•"/>
            </a:pPr>
            <a:r>
              <a:rPr lang="es-ES" sz="2400" dirty="0" smtClean="0"/>
              <a:t>E. Durkheim (1912): identificó a la sociedad como el recurso único del pensamiento lógico humano. Argumenta que la sociedad constituye una inteligencia mayor porque trasciende al individuo en espacio y tiempo.</a:t>
            </a:r>
          </a:p>
          <a:p>
            <a:r>
              <a:rPr lang="es-ES" sz="2400" dirty="0" err="1" smtClean="0"/>
              <a:t>Hiltz</a:t>
            </a:r>
            <a:r>
              <a:rPr lang="es-ES" sz="2400" dirty="0" smtClean="0"/>
              <a:t> y </a:t>
            </a:r>
            <a:r>
              <a:rPr lang="es-ES" sz="2400" dirty="0" err="1" smtClean="0"/>
              <a:t>Turoff</a:t>
            </a:r>
            <a:r>
              <a:rPr lang="es-ES" sz="2400" dirty="0" smtClean="0"/>
              <a:t> (1978): “… una capacidad de decisión colectiva, al menos, tan buena o mejor que la de cualquier miembro individual del grupo”.</a:t>
            </a:r>
          </a:p>
          <a:p>
            <a:r>
              <a:rPr lang="es-ES" sz="2400" dirty="0" smtClean="0"/>
              <a:t>Smith (1994): “… un grupo de seres humanos que realizan una función como si el grupo fuese un organismo inteligente coherente trabajando con un mismo propósito, en lugar de una colección de agentes independientes”.</a:t>
            </a:r>
          </a:p>
          <a:p>
            <a:r>
              <a:rPr lang="es-ES" sz="2400" dirty="0" smtClean="0"/>
              <a:t>Levy (1995): “… una forma de inteligencia universalmente distribuida, constantemente mejorada, coordinada en tiempo real, y terminando con la mejora efectiva de habilidades”.</a:t>
            </a:r>
            <a:endParaRPr lang="es-ES" sz="2400" dirty="0">
              <a:latin typeface="+mj-lt"/>
            </a:endParaRPr>
          </a:p>
        </p:txBody>
      </p:sp>
    </p:spTree>
    <p:extLst>
      <p:ext uri="{BB962C8B-B14F-4D97-AF65-F5344CB8AC3E}">
        <p14:creationId xmlns:p14="http://schemas.microsoft.com/office/powerpoint/2010/main" val="80299832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pPr algn="r"/>
            <a:r>
              <a:rPr lang="es-ES" dirty="0" smtClean="0"/>
              <a:t>Modelando </a:t>
            </a:r>
            <a:r>
              <a:rPr lang="es-ES" smtClean="0"/>
              <a:t>la complejidad …</a:t>
            </a:r>
            <a:endParaRPr lang="es-ES" dirty="0">
              <a:latin typeface="Garamond" pitchFamily="18" charset="0"/>
            </a:endParaRPr>
          </a:p>
        </p:txBody>
      </p:sp>
    </p:spTree>
    <p:extLst>
      <p:ext uri="{BB962C8B-B14F-4D97-AF65-F5344CB8AC3E}">
        <p14:creationId xmlns:p14="http://schemas.microsoft.com/office/powerpoint/2010/main" val="3818065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Garamond" pitchFamily="18" charset="0"/>
              </a:rPr>
              <a:t>Conocer el mundo</a:t>
            </a:r>
            <a:endParaRPr lang="es-ES" dirty="0">
              <a:latin typeface="Garamond"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7902804"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411452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3813660"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2" name="11 CuadroTexto"/>
          <p:cNvSpPr txBox="1"/>
          <p:nvPr/>
        </p:nvSpPr>
        <p:spPr>
          <a:xfrm>
            <a:off x="6535161" y="2579538"/>
            <a:ext cx="1351652" cy="830997"/>
          </a:xfrm>
          <a:prstGeom prst="rect">
            <a:avLst/>
          </a:prstGeom>
          <a:noFill/>
        </p:spPr>
        <p:txBody>
          <a:bodyPr vert="horz" wrap="none" rtlCol="0">
            <a:spAutoFit/>
          </a:bodyPr>
          <a:lstStyle/>
          <a:p>
            <a:pPr algn="ctr"/>
            <a:r>
              <a:rPr lang="es-ES" sz="2400" dirty="0">
                <a:latin typeface="Garamond" pitchFamily="18" charset="0"/>
              </a:rPr>
              <a:t>Método</a:t>
            </a:r>
          </a:p>
          <a:p>
            <a:pPr algn="ctr"/>
            <a:r>
              <a:rPr lang="es-ES" sz="2400" dirty="0">
                <a:latin typeface="Garamond" pitchFamily="18" charset="0"/>
              </a:rPr>
              <a:t>Científico</a:t>
            </a:r>
          </a:p>
        </p:txBody>
      </p:sp>
      <p:sp>
        <p:nvSpPr>
          <p:cNvPr id="13" name="12 Disco magnético"/>
          <p:cNvSpPr/>
          <p:nvPr/>
        </p:nvSpPr>
        <p:spPr>
          <a:xfrm>
            <a:off x="6528048" y="1787218"/>
            <a:ext cx="1382554" cy="2073830"/>
          </a:xfrm>
          <a:prstGeom prst="flowChartMagneticDisk">
            <a:avLst/>
          </a:prstGeom>
          <a:solidFill>
            <a:srgbClr val="4F81BD">
              <a:alpha val="16863"/>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4" name="13 CuadroTexto"/>
          <p:cNvSpPr txBox="1"/>
          <p:nvPr/>
        </p:nvSpPr>
        <p:spPr>
          <a:xfrm>
            <a:off x="5663953" y="4638734"/>
            <a:ext cx="3131819" cy="1421928"/>
          </a:xfrm>
          <a:prstGeom prst="rect">
            <a:avLst/>
          </a:prstGeom>
          <a:noFill/>
        </p:spPr>
        <p:txBody>
          <a:bodyPr wrap="none" rtlCol="0">
            <a:spAutoFit/>
          </a:bodyPr>
          <a:lstStyle/>
          <a:p>
            <a:pPr>
              <a:buFont typeface="Arial" pitchFamily="34" charset="0"/>
              <a:buChar char="•"/>
            </a:pPr>
            <a:r>
              <a:rPr lang="es-ES" sz="2160" dirty="0">
                <a:latin typeface="Garamond" pitchFamily="18" charset="0"/>
              </a:rPr>
              <a:t> Observación</a:t>
            </a:r>
          </a:p>
          <a:p>
            <a:pPr>
              <a:buFont typeface="Arial" pitchFamily="34" charset="0"/>
              <a:buChar char="•"/>
            </a:pPr>
            <a:r>
              <a:rPr lang="es-ES" sz="2160" dirty="0">
                <a:latin typeface="Garamond" pitchFamily="18" charset="0"/>
              </a:rPr>
              <a:t> Formulación de Hipótesis</a:t>
            </a:r>
          </a:p>
          <a:p>
            <a:pPr>
              <a:buFont typeface="Arial" pitchFamily="34" charset="0"/>
              <a:buChar char="•"/>
            </a:pPr>
            <a:r>
              <a:rPr lang="es-ES" sz="2160" dirty="0">
                <a:latin typeface="Garamond" pitchFamily="18" charset="0"/>
              </a:rPr>
              <a:t> Experimentación</a:t>
            </a:r>
          </a:p>
          <a:p>
            <a:pPr>
              <a:buFont typeface="Arial" pitchFamily="34" charset="0"/>
              <a:buChar char="•"/>
            </a:pPr>
            <a:r>
              <a:rPr lang="es-ES" sz="2160" dirty="0">
                <a:latin typeface="Garamond" pitchFamily="18" charset="0"/>
              </a:rPr>
              <a:t> Tesis (o refutación)</a:t>
            </a:r>
          </a:p>
        </p:txBody>
      </p:sp>
    </p:spTree>
    <p:extLst>
      <p:ext uri="{BB962C8B-B14F-4D97-AF65-F5344CB8AC3E}">
        <p14:creationId xmlns:p14="http://schemas.microsoft.com/office/powerpoint/2010/main" val="18305842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Llamada de nube"/>
          <p:cNvSpPr/>
          <p:nvPr/>
        </p:nvSpPr>
        <p:spPr>
          <a:xfrm>
            <a:off x="6441638" y="1182351"/>
            <a:ext cx="5011757" cy="3369974"/>
          </a:xfrm>
          <a:prstGeom prst="cloudCallout">
            <a:avLst>
              <a:gd name="adj1" fmla="val -61015"/>
              <a:gd name="adj2" fmla="val 14266"/>
            </a:avLst>
          </a:prstGeom>
          <a:solidFill>
            <a:schemeClr val="accent1">
              <a:lumMod val="20000"/>
              <a:lumOff val="80000"/>
            </a:schemeClr>
          </a:solid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lstStyle/>
          <a:p>
            <a:r>
              <a:rPr lang="es-ES" dirty="0" smtClean="0">
                <a:latin typeface="Garamond" panose="02020404030301010803" pitchFamily="18" charset="0"/>
              </a:rPr>
              <a:t>Modelar el mundo</a:t>
            </a:r>
            <a:endParaRPr lang="es-ES" dirty="0">
              <a:latin typeface="Garamond" panose="02020404030301010803" pitchFamily="18" charset="0"/>
            </a:endParaRPr>
          </a:p>
        </p:txBody>
      </p:sp>
      <p:grpSp>
        <p:nvGrpSpPr>
          <p:cNvPr id="12" name="11 Grupo"/>
          <p:cNvGrpSpPr/>
          <p:nvPr/>
        </p:nvGrpSpPr>
        <p:grpSpPr>
          <a:xfrm>
            <a:off x="609600" y="2737723"/>
            <a:ext cx="5903304" cy="3434782"/>
            <a:chOff x="323528" y="1129308"/>
            <a:chExt cx="6559227" cy="3816424"/>
          </a:xfrm>
        </p:grpSpPr>
        <p:pic>
          <p:nvPicPr>
            <p:cNvPr id="15365" name="Picture 5"/>
            <p:cNvPicPr>
              <a:picLocks noChangeAspect="1" noChangeArrowheads="1"/>
            </p:cNvPicPr>
            <p:nvPr/>
          </p:nvPicPr>
          <p:blipFill>
            <a:blip r:embed="rId3" cstate="print"/>
            <a:srcRect/>
            <a:stretch>
              <a:fillRect/>
            </a:stretch>
          </p:blipFill>
          <p:spPr bwMode="auto">
            <a:xfrm>
              <a:off x="5004048" y="1489348"/>
              <a:ext cx="1878707" cy="2812436"/>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683568" y="1345332"/>
              <a:ext cx="2652392" cy="1666305"/>
            </a:xfrm>
            <a:prstGeom prst="rect">
              <a:avLst/>
            </a:prstGeom>
            <a:noFill/>
            <a:ln w="9525">
              <a:noFill/>
              <a:miter lim="800000"/>
              <a:headEnd/>
              <a:tailEnd/>
            </a:ln>
            <a:effectLst>
              <a:softEdge rad="3175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611560" y="2425452"/>
              <a:ext cx="1092076" cy="1080120"/>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1259632" y="3433564"/>
              <a:ext cx="1616968" cy="1212726"/>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1907704" y="2713484"/>
              <a:ext cx="1512168" cy="1044375"/>
            </a:xfrm>
            <a:prstGeom prst="rect">
              <a:avLst/>
            </a:prstGeom>
            <a:noFill/>
            <a:effectLst>
              <a:softEdge rad="127000"/>
            </a:effectLst>
          </p:spPr>
        </p:pic>
        <p:sp>
          <p:nvSpPr>
            <p:cNvPr id="21" name="20 Forma libre"/>
            <p:cNvSpPr/>
            <p:nvPr/>
          </p:nvSpPr>
          <p:spPr>
            <a:xfrm>
              <a:off x="3087445" y="1409252"/>
              <a:ext cx="2291379" cy="822960"/>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3410174" y="2703755"/>
              <a:ext cx="2022438" cy="1706880"/>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1" name="10 Elipse"/>
            <p:cNvSpPr/>
            <p:nvPr/>
          </p:nvSpPr>
          <p:spPr>
            <a:xfrm>
              <a:off x="323528" y="1129308"/>
              <a:ext cx="3528392" cy="3816424"/>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grpSp>
      <p:pic>
        <p:nvPicPr>
          <p:cNvPr id="15" name="Picture 6"/>
          <p:cNvPicPr>
            <a:picLocks noChangeAspect="1" noChangeArrowheads="1"/>
          </p:cNvPicPr>
          <p:nvPr/>
        </p:nvPicPr>
        <p:blipFill>
          <a:blip r:embed="rId8" cstate="print">
            <a:biLevel thresh="50000"/>
          </a:blip>
          <a:srcRect/>
          <a:stretch>
            <a:fillRect/>
          </a:stretch>
        </p:blipFill>
        <p:spPr bwMode="auto">
          <a:xfrm flipH="1">
            <a:off x="7132916" y="1700809"/>
            <a:ext cx="2467285" cy="1499675"/>
          </a:xfrm>
          <a:prstGeom prst="rect">
            <a:avLst/>
          </a:prstGeom>
          <a:noFill/>
          <a:ln w="9525">
            <a:noFill/>
            <a:miter lim="800000"/>
            <a:headEnd/>
            <a:tailEnd/>
          </a:ln>
          <a:effectLst>
            <a:softEdge rad="317500"/>
          </a:effectLst>
        </p:spPr>
      </p:pic>
      <p:pic>
        <p:nvPicPr>
          <p:cNvPr id="16" name="Picture 7"/>
          <p:cNvPicPr>
            <a:picLocks noChangeAspect="1" noChangeArrowheads="1"/>
          </p:cNvPicPr>
          <p:nvPr/>
        </p:nvPicPr>
        <p:blipFill>
          <a:blip r:embed="rId9" cstate="print">
            <a:clrChange>
              <a:clrFrom>
                <a:srgbClr val="FFFFFF"/>
              </a:clrFrom>
              <a:clrTo>
                <a:srgbClr val="FFFFFF">
                  <a:alpha val="0"/>
                </a:srgbClr>
              </a:clrTo>
            </a:clrChange>
            <a:biLevel thresh="50000"/>
          </a:blip>
          <a:srcRect/>
          <a:stretch>
            <a:fillRect/>
          </a:stretch>
        </p:blipFill>
        <p:spPr bwMode="auto">
          <a:xfrm>
            <a:off x="9746258" y="1852025"/>
            <a:ext cx="1015861" cy="972108"/>
          </a:xfrm>
          <a:prstGeom prst="rect">
            <a:avLst/>
          </a:prstGeom>
          <a:noFill/>
          <a:ln w="9525">
            <a:noFill/>
            <a:miter lim="800000"/>
            <a:headEnd/>
            <a:tailEnd/>
          </a:ln>
          <a:effectLst/>
        </p:spPr>
      </p:pic>
      <p:pic>
        <p:nvPicPr>
          <p:cNvPr id="17" name="Picture 8"/>
          <p:cNvPicPr>
            <a:picLocks noChangeAspect="1" noChangeArrowheads="1"/>
          </p:cNvPicPr>
          <p:nvPr/>
        </p:nvPicPr>
        <p:blipFill>
          <a:blip r:embed="rId10" cstate="print">
            <a:clrChange>
              <a:clrFrom>
                <a:srgbClr val="FFFFFF"/>
              </a:clrFrom>
              <a:clrTo>
                <a:srgbClr val="FFFFFF">
                  <a:alpha val="0"/>
                </a:srgbClr>
              </a:clrTo>
            </a:clrChange>
            <a:biLevel thresh="50000"/>
          </a:blip>
          <a:srcRect/>
          <a:stretch>
            <a:fillRect/>
          </a:stretch>
        </p:blipFill>
        <p:spPr bwMode="auto">
          <a:xfrm flipH="1">
            <a:off x="7651373" y="3169772"/>
            <a:ext cx="1504122" cy="1091454"/>
          </a:xfrm>
          <a:prstGeom prst="rect">
            <a:avLst/>
          </a:prstGeom>
          <a:noFill/>
          <a:ln w="9525">
            <a:noFill/>
            <a:miter lim="800000"/>
            <a:headEnd/>
            <a:tailEnd/>
          </a:ln>
          <a:effectLst>
            <a:softEdge rad="127000"/>
          </a:effectLst>
        </p:spPr>
      </p:pic>
      <p:pic>
        <p:nvPicPr>
          <p:cNvPr id="18" name="Picture 10" descr="http://www.gruposia.es/media/images/paginas/ingenieria.jpg"/>
          <p:cNvPicPr>
            <a:picLocks noChangeAspect="1" noChangeArrowheads="1"/>
          </p:cNvPicPr>
          <p:nvPr/>
        </p:nvPicPr>
        <p:blipFill>
          <a:blip r:embed="rId11" cstate="print">
            <a:clrChange>
              <a:clrFrom>
                <a:srgbClr val="FFFFFF"/>
              </a:clrFrom>
              <a:clrTo>
                <a:srgbClr val="FFFFFF">
                  <a:alpha val="0"/>
                </a:srgbClr>
              </a:clrTo>
            </a:clrChange>
            <a:biLevel thresh="50000"/>
          </a:blip>
          <a:srcRect/>
          <a:stretch>
            <a:fillRect/>
          </a:stretch>
        </p:blipFill>
        <p:spPr bwMode="auto">
          <a:xfrm flipH="1">
            <a:off x="9182664" y="3007521"/>
            <a:ext cx="1406636" cy="939937"/>
          </a:xfrm>
          <a:prstGeom prst="rect">
            <a:avLst/>
          </a:prstGeom>
          <a:noFill/>
          <a:effectLst/>
        </p:spPr>
      </p:pic>
      <p:sp>
        <p:nvSpPr>
          <p:cNvPr id="25" name="24 CuadroTexto"/>
          <p:cNvSpPr txBox="1"/>
          <p:nvPr/>
        </p:nvSpPr>
        <p:spPr>
          <a:xfrm>
            <a:off x="1084243" y="2651314"/>
            <a:ext cx="2119106" cy="535531"/>
          </a:xfrm>
          <a:prstGeom prst="rect">
            <a:avLst/>
          </a:prstGeom>
          <a:noFill/>
        </p:spPr>
        <p:txBody>
          <a:bodyPr wrap="none" rtlCol="0">
            <a:spAutoFit/>
          </a:bodyPr>
          <a:lstStyle/>
          <a:p>
            <a:r>
              <a:rPr lang="es-ES" sz="2880" b="1" dirty="0">
                <a:latin typeface="Garamond" pitchFamily="18" charset="0"/>
              </a:rPr>
              <a:t>Mundo Real</a:t>
            </a:r>
          </a:p>
        </p:txBody>
      </p:sp>
      <p:sp>
        <p:nvSpPr>
          <p:cNvPr id="26" name="25 CuadroTexto"/>
          <p:cNvSpPr txBox="1"/>
          <p:nvPr/>
        </p:nvSpPr>
        <p:spPr>
          <a:xfrm>
            <a:off x="8311664" y="1441580"/>
            <a:ext cx="1534394" cy="535531"/>
          </a:xfrm>
          <a:prstGeom prst="rect">
            <a:avLst/>
          </a:prstGeom>
          <a:noFill/>
        </p:spPr>
        <p:txBody>
          <a:bodyPr wrap="none" rtlCol="0">
            <a:spAutoFit/>
          </a:bodyPr>
          <a:lstStyle/>
          <a:p>
            <a:r>
              <a:rPr lang="es-ES" sz="2880" b="1" dirty="0">
                <a:latin typeface="Garamond" pitchFamily="18" charset="0"/>
              </a:rPr>
              <a:t>Modelos</a:t>
            </a:r>
          </a:p>
        </p:txBody>
      </p:sp>
    </p:spTree>
    <p:extLst>
      <p:ext uri="{BB962C8B-B14F-4D97-AF65-F5344CB8AC3E}">
        <p14:creationId xmlns:p14="http://schemas.microsoft.com/office/powerpoint/2010/main" val="236901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Garamond" panose="02020404030301010803" pitchFamily="18" charset="0"/>
              </a:rPr>
              <a:t>Qué es un modelo</a:t>
            </a:r>
            <a:endParaRPr lang="es-ES" dirty="0">
              <a:latin typeface="Garamond" panose="02020404030301010803" pitchFamily="18" charset="0"/>
            </a:endParaRPr>
          </a:p>
        </p:txBody>
      </p:sp>
      <p:sp>
        <p:nvSpPr>
          <p:cNvPr id="3" name="2 Marcador de contenido"/>
          <p:cNvSpPr>
            <a:spLocks noGrp="1"/>
          </p:cNvSpPr>
          <p:nvPr>
            <p:ph idx="1"/>
          </p:nvPr>
        </p:nvSpPr>
        <p:spPr>
          <a:xfrm>
            <a:off x="738605" y="1960037"/>
            <a:ext cx="3369974" cy="4320480"/>
          </a:xfrm>
          <a:prstGeom prst="round2SameRect">
            <a:avLst/>
          </a:prstGeom>
          <a:ln/>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marL="0" indent="0">
              <a:buNone/>
            </a:pPr>
            <a:r>
              <a:rPr lang="es-ES" sz="2880" dirty="0">
                <a:latin typeface="Garamond" panose="02020404030301010803" pitchFamily="18" charset="0"/>
              </a:rPr>
              <a:t>Un modelo constituye una </a:t>
            </a:r>
            <a:r>
              <a:rPr lang="es-ES" sz="2880" b="1" dirty="0">
                <a:latin typeface="Garamond" panose="02020404030301010803" pitchFamily="18" charset="0"/>
              </a:rPr>
              <a:t>representación abstracta</a:t>
            </a:r>
            <a:r>
              <a:rPr lang="es-ES" sz="2880" dirty="0">
                <a:latin typeface="Garamond" panose="02020404030301010803" pitchFamily="18" charset="0"/>
              </a:rPr>
              <a:t> de cierto aspecto de la realidad. Formada por:</a:t>
            </a:r>
          </a:p>
          <a:p>
            <a:pPr marL="0" indent="0"/>
            <a:r>
              <a:rPr lang="es-ES" sz="2880" dirty="0">
                <a:latin typeface="Garamond" panose="02020404030301010803" pitchFamily="18" charset="0"/>
              </a:rPr>
              <a:t> los </a:t>
            </a:r>
            <a:r>
              <a:rPr lang="es-ES" sz="2880" b="1" dirty="0">
                <a:latin typeface="Garamond" panose="02020404030301010803" pitchFamily="18" charset="0"/>
              </a:rPr>
              <a:t>elementos</a:t>
            </a:r>
            <a:r>
              <a:rPr lang="es-ES" sz="2880" dirty="0">
                <a:latin typeface="Garamond" panose="02020404030301010803" pitchFamily="18" charset="0"/>
              </a:rPr>
              <a:t> que caracterizan el aspecto de la realidad modelada</a:t>
            </a:r>
          </a:p>
          <a:p>
            <a:pPr marL="0" indent="0"/>
            <a:r>
              <a:rPr lang="es-ES" sz="2880" dirty="0">
                <a:latin typeface="Garamond" panose="02020404030301010803" pitchFamily="18" charset="0"/>
              </a:rPr>
              <a:t>  y por las </a:t>
            </a:r>
            <a:r>
              <a:rPr lang="es-ES" sz="2880" b="1" dirty="0">
                <a:latin typeface="Garamond" panose="02020404030301010803" pitchFamily="18" charset="0"/>
              </a:rPr>
              <a:t>relaciones</a:t>
            </a:r>
            <a:r>
              <a:rPr lang="es-ES" sz="2880" dirty="0">
                <a:latin typeface="Garamond" panose="02020404030301010803" pitchFamily="18" charset="0"/>
              </a:rPr>
              <a:t> entre esos elementos</a:t>
            </a:r>
          </a:p>
        </p:txBody>
      </p:sp>
      <p:sp>
        <p:nvSpPr>
          <p:cNvPr id="15" name="2 Marcador de contenido"/>
          <p:cNvSpPr txBox="1">
            <a:spLocks/>
          </p:cNvSpPr>
          <p:nvPr/>
        </p:nvSpPr>
        <p:spPr>
          <a:xfrm>
            <a:off x="4367808" y="2827327"/>
            <a:ext cx="6665952" cy="3042802"/>
          </a:xfrm>
          <a:prstGeom prst="rect">
            <a:avLst/>
          </a:prstGeom>
        </p:spPr>
        <p:txBody>
          <a:bodyPr vert="horz" lIns="109728" tIns="54864" rIns="109728" bIns="54864" rtlCol="0">
            <a:noAutofit/>
          </a:bodyPr>
          <a:lstStyle/>
          <a:p>
            <a:pPr marL="411480" indent="-411480" defTabSz="1097280">
              <a:spcBef>
                <a:spcPct val="20000"/>
              </a:spcBef>
              <a:buFont typeface="Arial" pitchFamily="34" charset="0"/>
              <a:buChar char="•"/>
              <a:defRPr/>
            </a:pPr>
            <a:r>
              <a:rPr lang="es-ES" sz="2400" dirty="0">
                <a:latin typeface="Garamond" pitchFamily="18" charset="0"/>
              </a:rPr>
              <a:t>Teorías Matemáticas</a:t>
            </a: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Numéricos</a:t>
            </a: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Computacionales</a:t>
            </a:r>
          </a:p>
        </p:txBody>
      </p:sp>
      <p:pic>
        <p:nvPicPr>
          <p:cNvPr id="16" name="Picture 2"/>
          <p:cNvPicPr>
            <a:picLocks noChangeAspect="1" noChangeArrowheads="1"/>
          </p:cNvPicPr>
          <p:nvPr/>
        </p:nvPicPr>
        <p:blipFill>
          <a:blip r:embed="rId3" cstate="print"/>
          <a:srcRect/>
          <a:stretch>
            <a:fillRect/>
          </a:stretch>
        </p:blipFill>
        <p:spPr bwMode="auto">
          <a:xfrm>
            <a:off x="7564964" y="2564904"/>
            <a:ext cx="925012" cy="861130"/>
          </a:xfrm>
          <a:prstGeom prst="rect">
            <a:avLst/>
          </a:prstGeom>
          <a:noFill/>
          <a:ln w="9525">
            <a:noFill/>
            <a:miter lim="800000"/>
            <a:headEnd/>
            <a:tailEnd/>
          </a:ln>
        </p:spPr>
      </p:pic>
      <p:pic>
        <p:nvPicPr>
          <p:cNvPr id="17" name="Picture 14"/>
          <p:cNvPicPr>
            <a:picLocks noChangeAspect="1" noChangeArrowheads="1"/>
          </p:cNvPicPr>
          <p:nvPr/>
        </p:nvPicPr>
        <p:blipFill>
          <a:blip r:embed="rId4" cstate="print"/>
          <a:srcRect/>
          <a:stretch>
            <a:fillRect/>
          </a:stretch>
        </p:blipFill>
        <p:spPr bwMode="auto">
          <a:xfrm>
            <a:off x="9085679" y="2668489"/>
            <a:ext cx="1044316" cy="701525"/>
          </a:xfrm>
          <a:prstGeom prst="rect">
            <a:avLst/>
          </a:prstGeom>
          <a:noFill/>
          <a:ln w="9525">
            <a:noFill/>
            <a:miter lim="800000"/>
            <a:headEnd/>
            <a:tailEnd/>
          </a:ln>
        </p:spPr>
      </p:pic>
      <p:pic>
        <p:nvPicPr>
          <p:cNvPr id="18" name="Picture 15"/>
          <p:cNvPicPr>
            <a:picLocks noChangeAspect="1" noChangeArrowheads="1"/>
          </p:cNvPicPr>
          <p:nvPr/>
        </p:nvPicPr>
        <p:blipFill>
          <a:blip r:embed="rId5" cstate="print"/>
          <a:srcRect/>
          <a:stretch>
            <a:fillRect/>
          </a:stretch>
        </p:blipFill>
        <p:spPr bwMode="auto">
          <a:xfrm>
            <a:off x="10561827" y="2627035"/>
            <a:ext cx="805159" cy="805159"/>
          </a:xfrm>
          <a:prstGeom prst="rect">
            <a:avLst/>
          </a:prstGeom>
          <a:noFill/>
          <a:ln w="9525">
            <a:noFill/>
            <a:miter lim="800000"/>
            <a:headEnd/>
            <a:tailEnd/>
          </a:ln>
        </p:spPr>
      </p:pic>
      <p:pic>
        <p:nvPicPr>
          <p:cNvPr id="19" name="Picture 16"/>
          <p:cNvPicPr>
            <a:picLocks noChangeAspect="1" noChangeArrowheads="1"/>
          </p:cNvPicPr>
          <p:nvPr/>
        </p:nvPicPr>
        <p:blipFill>
          <a:blip r:embed="rId6" cstate="print"/>
          <a:srcRect/>
          <a:stretch>
            <a:fillRect/>
          </a:stretch>
        </p:blipFill>
        <p:spPr bwMode="auto">
          <a:xfrm>
            <a:off x="8774698" y="3777834"/>
            <a:ext cx="1020401" cy="1012429"/>
          </a:xfrm>
          <a:prstGeom prst="rect">
            <a:avLst/>
          </a:prstGeom>
          <a:noFill/>
          <a:ln w="9525">
            <a:noFill/>
            <a:miter lim="800000"/>
            <a:headEnd/>
            <a:tailEnd/>
          </a:ln>
        </p:spPr>
      </p:pic>
      <p:pic>
        <p:nvPicPr>
          <p:cNvPr id="20" name="Picture 17"/>
          <p:cNvPicPr>
            <a:picLocks noChangeAspect="1" noChangeArrowheads="1"/>
          </p:cNvPicPr>
          <p:nvPr/>
        </p:nvPicPr>
        <p:blipFill>
          <a:blip r:embed="rId7" cstate="print"/>
          <a:srcRect/>
          <a:stretch>
            <a:fillRect/>
          </a:stretch>
        </p:blipFill>
        <p:spPr bwMode="auto">
          <a:xfrm>
            <a:off x="10070842" y="4002394"/>
            <a:ext cx="1299416" cy="534116"/>
          </a:xfrm>
          <a:prstGeom prst="rect">
            <a:avLst/>
          </a:prstGeom>
          <a:noFill/>
          <a:ln w="9525">
            <a:noFill/>
            <a:miter lim="800000"/>
            <a:headEnd/>
            <a:tailEnd/>
          </a:ln>
        </p:spPr>
      </p:pic>
      <p:pic>
        <p:nvPicPr>
          <p:cNvPr id="21" name="Picture 18"/>
          <p:cNvPicPr>
            <a:picLocks noChangeAspect="1" noChangeArrowheads="1"/>
          </p:cNvPicPr>
          <p:nvPr/>
        </p:nvPicPr>
        <p:blipFill>
          <a:blip r:embed="rId8" cstate="print"/>
          <a:srcRect/>
          <a:stretch>
            <a:fillRect/>
          </a:stretch>
        </p:blipFill>
        <p:spPr bwMode="auto">
          <a:xfrm>
            <a:off x="7564963" y="3919486"/>
            <a:ext cx="749357" cy="741385"/>
          </a:xfrm>
          <a:prstGeom prst="rect">
            <a:avLst/>
          </a:prstGeom>
          <a:noFill/>
          <a:ln w="9525">
            <a:noFill/>
            <a:miter lim="800000"/>
            <a:headEnd/>
            <a:tailEnd/>
          </a:ln>
        </p:spPr>
      </p:pic>
      <p:pic>
        <p:nvPicPr>
          <p:cNvPr id="22" name="Picture 19"/>
          <p:cNvPicPr>
            <a:picLocks noChangeAspect="1" noChangeArrowheads="1"/>
          </p:cNvPicPr>
          <p:nvPr/>
        </p:nvPicPr>
        <p:blipFill>
          <a:blip r:embed="rId9" cstate="print"/>
          <a:srcRect/>
          <a:stretch>
            <a:fillRect/>
          </a:stretch>
        </p:blipFill>
        <p:spPr bwMode="auto">
          <a:xfrm>
            <a:off x="8095992" y="5160387"/>
            <a:ext cx="1024345" cy="737876"/>
          </a:xfrm>
          <a:prstGeom prst="rect">
            <a:avLst/>
          </a:prstGeom>
          <a:noFill/>
          <a:ln w="9525">
            <a:noFill/>
            <a:miter lim="800000"/>
            <a:headEnd/>
            <a:tailEnd/>
          </a:ln>
        </p:spPr>
      </p:pic>
      <p:pic>
        <p:nvPicPr>
          <p:cNvPr id="23" name="Picture 2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120337" y="4814748"/>
            <a:ext cx="1176973" cy="929992"/>
          </a:xfrm>
          <a:prstGeom prst="rect">
            <a:avLst/>
          </a:prstGeom>
          <a:noFill/>
          <a:ln w="9525">
            <a:noFill/>
            <a:miter lim="800000"/>
            <a:headEnd/>
            <a:tailEnd/>
          </a:ln>
        </p:spPr>
      </p:pic>
      <p:pic>
        <p:nvPicPr>
          <p:cNvPr id="24" name="Picture 22"/>
          <p:cNvPicPr>
            <a:picLocks noChangeAspect="1" noChangeArrowheads="1"/>
          </p:cNvPicPr>
          <p:nvPr/>
        </p:nvPicPr>
        <p:blipFill>
          <a:blip r:embed="rId11" cstate="print"/>
          <a:srcRect/>
          <a:stretch>
            <a:fillRect/>
          </a:stretch>
        </p:blipFill>
        <p:spPr bwMode="auto">
          <a:xfrm>
            <a:off x="10416480" y="4957039"/>
            <a:ext cx="1110754" cy="1067444"/>
          </a:xfrm>
          <a:prstGeom prst="rect">
            <a:avLst/>
          </a:prstGeom>
          <a:noFill/>
          <a:ln w="9525">
            <a:noFill/>
            <a:miter lim="800000"/>
            <a:headEnd/>
            <a:tailEnd/>
          </a:ln>
        </p:spPr>
      </p:pic>
      <p:sp>
        <p:nvSpPr>
          <p:cNvPr id="25" name="24 CuadroTexto"/>
          <p:cNvSpPr txBox="1"/>
          <p:nvPr/>
        </p:nvSpPr>
        <p:spPr>
          <a:xfrm>
            <a:off x="4281399" y="1787218"/>
            <a:ext cx="3728906" cy="535531"/>
          </a:xfrm>
          <a:prstGeom prst="rect">
            <a:avLst/>
          </a:prstGeom>
          <a:noFill/>
        </p:spPr>
        <p:txBody>
          <a:bodyPr wrap="none" rtlCol="0">
            <a:spAutoFit/>
          </a:bodyPr>
          <a:lstStyle/>
          <a:p>
            <a:r>
              <a:rPr lang="es-ES" sz="2880" b="1" dirty="0">
                <a:latin typeface="Garamond" pitchFamily="18" charset="0"/>
              </a:rPr>
              <a:t>Modelado Matemático</a:t>
            </a:r>
          </a:p>
        </p:txBody>
      </p:sp>
    </p:spTree>
    <p:extLst>
      <p:ext uri="{BB962C8B-B14F-4D97-AF65-F5344CB8AC3E}">
        <p14:creationId xmlns:p14="http://schemas.microsoft.com/office/powerpoint/2010/main" val="162344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normAutofit/>
          </a:bodyPr>
          <a:lstStyle/>
          <a:p>
            <a:r>
              <a:rPr lang="es-ES" altLang="es-ES" sz="4640" dirty="0">
                <a:latin typeface="Garamond" panose="02020404030301010803" pitchFamily="18" charset="0"/>
              </a:rPr>
              <a:t>¿Modelar… o Simular?</a:t>
            </a:r>
          </a:p>
        </p:txBody>
      </p:sp>
      <p:sp>
        <p:nvSpPr>
          <p:cNvPr id="43010" name="Rectangle 2"/>
          <p:cNvSpPr>
            <a:spLocks noGrp="1" noChangeArrowheads="1"/>
          </p:cNvSpPr>
          <p:nvPr>
            <p:ph idx="1"/>
          </p:nvPr>
        </p:nvSpPr>
        <p:spPr>
          <a:xfrm>
            <a:off x="542972" y="1197877"/>
            <a:ext cx="7641260" cy="4607387"/>
          </a:xfrm>
        </p:spPr>
        <p:txBody>
          <a:bodyPr>
            <a:noAutofit/>
          </a:bodyPr>
          <a:lstStyle/>
          <a:p>
            <a:r>
              <a:rPr lang="es-ES" altLang="es-ES" dirty="0">
                <a:latin typeface="Garamond" panose="02020404030301010803" pitchFamily="18" charset="0"/>
              </a:rPr>
              <a:t>¿Qué es </a:t>
            </a:r>
            <a:r>
              <a:rPr lang="es-ES" altLang="es-ES" b="1" dirty="0">
                <a:latin typeface="Garamond" panose="02020404030301010803" pitchFamily="18" charset="0"/>
              </a:rPr>
              <a:t>modelar</a:t>
            </a:r>
            <a:r>
              <a:rPr lang="es-ES" altLang="es-ES" dirty="0">
                <a:latin typeface="Garamond" panose="02020404030301010803" pitchFamily="18" charset="0"/>
              </a:rPr>
              <a:t>?</a:t>
            </a:r>
          </a:p>
          <a:p>
            <a:pPr lvl="1">
              <a:buFont typeface="Wingdings" panose="05000000000000000000" pitchFamily="2" charset="2"/>
              <a:buChar char="§"/>
            </a:pPr>
            <a:r>
              <a:rPr lang="es-ES" altLang="es-ES" dirty="0">
                <a:latin typeface="Garamond" panose="02020404030301010803" pitchFamily="18" charset="0"/>
              </a:rPr>
              <a:t>Sirve para entender mejor la estructura e interrelaciones de un sistema.</a:t>
            </a:r>
          </a:p>
          <a:p>
            <a:pPr lvl="1">
              <a:buFont typeface="Wingdings" panose="05000000000000000000" pitchFamily="2" charset="2"/>
              <a:buChar char="§"/>
            </a:pPr>
            <a:r>
              <a:rPr lang="es-ES" altLang="es-ES" dirty="0">
                <a:latin typeface="Garamond" panose="02020404030301010803" pitchFamily="18" charset="0"/>
              </a:rPr>
              <a:t>Exige reflejar formalmente cada parte del </a:t>
            </a:r>
            <a:r>
              <a:rPr lang="es-ES" altLang="es-ES" dirty="0" smtClean="0">
                <a:latin typeface="Garamond" panose="02020404030301010803" pitchFamily="18" charset="0"/>
              </a:rPr>
              <a:t>problema/sistema</a:t>
            </a:r>
            <a:endParaRPr lang="es-ES" altLang="es-ES" dirty="0">
              <a:latin typeface="Garamond" panose="02020404030301010803" pitchFamily="18" charset="0"/>
            </a:endParaRPr>
          </a:p>
          <a:p>
            <a:pPr lvl="1">
              <a:buFont typeface="Wingdings" panose="05000000000000000000" pitchFamily="2" charset="2"/>
              <a:buChar char="§"/>
            </a:pPr>
            <a:r>
              <a:rPr lang="es-ES" altLang="es-ES" dirty="0">
                <a:latin typeface="Garamond" panose="02020404030301010803" pitchFamily="18" charset="0"/>
              </a:rPr>
              <a:t>Puede proporcionar </a:t>
            </a:r>
            <a:r>
              <a:rPr lang="es-ES" altLang="es-ES" dirty="0" smtClean="0">
                <a:latin typeface="Garamond" panose="02020404030301010803" pitchFamily="18" charset="0"/>
              </a:rPr>
              <a:t>métodos </a:t>
            </a:r>
            <a:r>
              <a:rPr lang="es-ES" altLang="es-ES" dirty="0">
                <a:latin typeface="Garamond" panose="02020404030301010803" pitchFamily="18" charset="0"/>
              </a:rPr>
              <a:t>alternativos de resolución</a:t>
            </a:r>
          </a:p>
          <a:p>
            <a:r>
              <a:rPr lang="es-ES" altLang="es-ES" dirty="0">
                <a:latin typeface="Garamond" panose="02020404030301010803" pitchFamily="18" charset="0"/>
              </a:rPr>
              <a:t>¿Qué es </a:t>
            </a:r>
            <a:r>
              <a:rPr lang="es-ES" altLang="es-ES" b="1" dirty="0">
                <a:latin typeface="Garamond" panose="02020404030301010803" pitchFamily="18" charset="0"/>
              </a:rPr>
              <a:t>simular</a:t>
            </a:r>
            <a:r>
              <a:rPr lang="es-ES" altLang="es-ES" dirty="0">
                <a:latin typeface="Garamond" panose="02020404030301010803" pitchFamily="18" charset="0"/>
              </a:rPr>
              <a:t>?</a:t>
            </a:r>
          </a:p>
          <a:p>
            <a:pPr lvl="1">
              <a:buFont typeface="Wingdings" panose="05000000000000000000" pitchFamily="2" charset="2"/>
              <a:buChar char="§"/>
            </a:pPr>
            <a:r>
              <a:rPr lang="es-ES" altLang="es-ES" dirty="0">
                <a:latin typeface="Garamond" panose="02020404030301010803" pitchFamily="18" charset="0"/>
              </a:rPr>
              <a:t>Sirve para entender la dinámica de los </a:t>
            </a:r>
            <a:r>
              <a:rPr lang="es-ES" altLang="es-ES" dirty="0" smtClean="0">
                <a:latin typeface="Garamond" panose="02020404030301010803" pitchFamily="18" charset="0"/>
              </a:rPr>
              <a:t/>
            </a:r>
            <a:br>
              <a:rPr lang="es-ES" altLang="es-ES" dirty="0" smtClean="0">
                <a:latin typeface="Garamond" panose="02020404030301010803" pitchFamily="18" charset="0"/>
              </a:rPr>
            </a:br>
            <a:r>
              <a:rPr lang="es-ES" altLang="es-ES" dirty="0" smtClean="0">
                <a:latin typeface="Garamond" panose="02020404030301010803" pitchFamily="18" charset="0"/>
              </a:rPr>
              <a:t>sistemas </a:t>
            </a:r>
            <a:r>
              <a:rPr lang="es-ES" altLang="es-ES" dirty="0">
                <a:latin typeface="Garamond" panose="02020404030301010803" pitchFamily="18" charset="0"/>
              </a:rPr>
              <a:t>estudiados</a:t>
            </a:r>
          </a:p>
          <a:p>
            <a:pPr lvl="1">
              <a:buFont typeface="Wingdings" panose="05000000000000000000" pitchFamily="2" charset="2"/>
              <a:buChar char="§"/>
            </a:pPr>
            <a:r>
              <a:rPr lang="es-ES" altLang="es-ES" dirty="0">
                <a:latin typeface="Garamond" panose="02020404030301010803" pitchFamily="18" charset="0"/>
              </a:rPr>
              <a:t>Proporciona </a:t>
            </a:r>
            <a:r>
              <a:rPr lang="es-ES" altLang="es-ES" dirty="0" smtClean="0">
                <a:latin typeface="Garamond" panose="02020404030301010803" pitchFamily="18" charset="0"/>
              </a:rPr>
              <a:t>medios </a:t>
            </a:r>
            <a:r>
              <a:rPr lang="es-ES" altLang="es-ES" dirty="0">
                <a:latin typeface="Garamond" panose="02020404030301010803" pitchFamily="18" charset="0"/>
              </a:rPr>
              <a:t>de experimentación</a:t>
            </a:r>
          </a:p>
        </p:txBody>
      </p:sp>
      <p:pic>
        <p:nvPicPr>
          <p:cNvPr id="7170" name="Picture 2" descr="Fabricacion De Cajas De Carton Corrugad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64352" y="255491"/>
            <a:ext cx="1780745" cy="19053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0.wp.com/matematicascercanas.com/wp-content/uploads/2014/07/cubos_02_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0774" y="2636912"/>
            <a:ext cx="22479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blogcdn.com/es.engadget.com/media/2010/08/100809-rubiks-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8128" y="5291657"/>
            <a:ext cx="4123245" cy="130569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sitographics.com/enciclog/formas/flechas/image/Flecha_035.gif"/>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29221">
            <a:off x="8214010" y="1400079"/>
            <a:ext cx="1206388" cy="23598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ww.sitographics.com/enciclog/formas/flechas/image/Flecha_035.gif"/>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83606" flipH="1">
            <a:off x="10897794" y="3334114"/>
            <a:ext cx="1172792" cy="235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008936"/>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normAutofit/>
          </a:bodyPr>
          <a:lstStyle/>
          <a:p>
            <a:r>
              <a:rPr lang="es-ES" altLang="es-ES" sz="4219" dirty="0">
                <a:latin typeface="Garamond" panose="02020404030301010803" pitchFamily="18" charset="0"/>
              </a:rPr>
              <a:t>El Ciclo de Modelado-Simulación</a:t>
            </a:r>
          </a:p>
        </p:txBody>
      </p:sp>
      <p:grpSp>
        <p:nvGrpSpPr>
          <p:cNvPr id="3" name="Grupo 2"/>
          <p:cNvGrpSpPr/>
          <p:nvPr/>
        </p:nvGrpSpPr>
        <p:grpSpPr>
          <a:xfrm>
            <a:off x="2639208" y="1172965"/>
            <a:ext cx="8409792" cy="5352379"/>
            <a:chOff x="2783224" y="1334114"/>
            <a:chExt cx="7565984" cy="4926985"/>
          </a:xfrm>
        </p:grpSpPr>
        <p:pic>
          <p:nvPicPr>
            <p:cNvPr id="45059" name="Picture 3" descr="Captura de pantalla 2014-10-20 a la(s) 20.41.00.png"/>
            <p:cNvPicPr>
              <a:picLocks noChangeAspect="1"/>
            </p:cNvPicPr>
            <p:nvPr/>
          </p:nvPicPr>
          <p:blipFill rotWithShape="1">
            <a:blip r:embed="rId2" cstate="print">
              <a:extLst>
                <a:ext uri="{28A0092B-C50C-407E-A947-70E740481C1C}">
                  <a14:useLocalDpi xmlns:a14="http://schemas.microsoft.com/office/drawing/2010/main" val="0"/>
                </a:ext>
              </a:extLst>
            </a:blip>
            <a:srcRect r="184"/>
            <a:stretch/>
          </p:blipFill>
          <p:spPr bwMode="auto">
            <a:xfrm>
              <a:off x="2783224" y="1334114"/>
              <a:ext cx="7565984" cy="4926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ángulo 1"/>
            <p:cNvSpPr/>
            <p:nvPr/>
          </p:nvSpPr>
          <p:spPr>
            <a:xfrm>
              <a:off x="7928236" y="3590144"/>
              <a:ext cx="2332531" cy="86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060" name="Rectangle 4"/>
            <p:cNvSpPr>
              <a:spLocks/>
            </p:cNvSpPr>
            <p:nvPr/>
          </p:nvSpPr>
          <p:spPr bwMode="auto">
            <a:xfrm>
              <a:off x="4889514" y="1904698"/>
              <a:ext cx="1321932" cy="612000"/>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a:latin typeface="Garamond" panose="02020404030301010803" pitchFamily="18" charset="0"/>
                  <a:ea typeface="Avenir Medium" charset="0"/>
                  <a:cs typeface="Avenir Medium" charset="0"/>
                  <a:sym typeface="Avenir Medium" charset="0"/>
                </a:rPr>
                <a:t>TENER CLARA LA CUESTIÓN</a:t>
              </a:r>
            </a:p>
          </p:txBody>
        </p:sp>
        <p:sp>
          <p:nvSpPr>
            <p:cNvPr id="45061" name="Rectangle 5"/>
            <p:cNvSpPr>
              <a:spLocks/>
            </p:cNvSpPr>
            <p:nvPr/>
          </p:nvSpPr>
          <p:spPr bwMode="auto">
            <a:xfrm>
              <a:off x="6333614" y="2990053"/>
              <a:ext cx="2643726" cy="937501"/>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smtClean="0">
                  <a:latin typeface="Garamond" panose="02020404030301010803" pitchFamily="18" charset="0"/>
                  <a:ea typeface="Avenir Medium" charset="0"/>
                  <a:cs typeface="Avenir Medium" charset="0"/>
                  <a:sym typeface="Avenir Medium" charset="0"/>
                </a:rPr>
                <a:t>ESPECIFICAR </a:t>
              </a:r>
              <a:r>
                <a:rPr lang="es-ES" altLang="es-ES" sz="1406" dirty="0">
                  <a:latin typeface="Garamond" panose="02020404030301010803" pitchFamily="18" charset="0"/>
                  <a:ea typeface="Avenir Medium" charset="0"/>
                  <a:cs typeface="Avenir Medium" charset="0"/>
                  <a:sym typeface="Avenir Medium" charset="0"/>
                </a:rPr>
                <a:t>EL COMPORTAMIENTO DE LOS AGENTES, NO DEL SISTEMA GLOBAL</a:t>
              </a:r>
            </a:p>
          </p:txBody>
        </p:sp>
        <p:sp>
          <p:nvSpPr>
            <p:cNvPr id="45062" name="Rectangle 6"/>
            <p:cNvSpPr>
              <a:spLocks/>
            </p:cNvSpPr>
            <p:nvPr/>
          </p:nvSpPr>
          <p:spPr bwMode="auto">
            <a:xfrm>
              <a:off x="6455829" y="4948429"/>
              <a:ext cx="2320911" cy="721159"/>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a:latin typeface="Garamond" panose="02020404030301010803" pitchFamily="18" charset="0"/>
                  <a:ea typeface="Avenir Medium" charset="0"/>
                  <a:cs typeface="Avenir Medium" charset="0"/>
                  <a:sym typeface="Avenir Medium" charset="0"/>
                </a:rPr>
                <a:t>ELEGIR PARÁMETROS, ESCALAS, PROCESOS, ETC. (SIMPLIFICACIONES)</a:t>
              </a:r>
            </a:p>
          </p:txBody>
        </p:sp>
        <p:sp>
          <p:nvSpPr>
            <p:cNvPr id="45063" name="Rectangle 7"/>
            <p:cNvSpPr>
              <a:spLocks/>
            </p:cNvSpPr>
            <p:nvPr/>
          </p:nvSpPr>
          <p:spPr bwMode="auto">
            <a:xfrm>
              <a:off x="3705855" y="5373721"/>
              <a:ext cx="2005397" cy="721159"/>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a:latin typeface="Garamond" panose="02020404030301010803" pitchFamily="18" charset="0"/>
                  <a:ea typeface="Avenir Medium" charset="0"/>
                  <a:cs typeface="Avenir Medium" charset="0"/>
                  <a:sym typeface="Avenir Medium" charset="0"/>
                </a:rPr>
                <a:t>ELEGIR PARÁMETROS, ESCALAS, PROCESOS, ETC</a:t>
              </a:r>
              <a:r>
                <a:rPr lang="es-ES" altLang="es-ES" sz="1406" dirty="0" smtClean="0">
                  <a:latin typeface="Garamond" panose="02020404030301010803" pitchFamily="18" charset="0"/>
                  <a:ea typeface="Avenir Medium" charset="0"/>
                  <a:cs typeface="Avenir Medium" charset="0"/>
                  <a:sym typeface="Avenir Medium" charset="0"/>
                </a:rPr>
                <a:t>.</a:t>
              </a:r>
              <a:endParaRPr lang="es-ES" altLang="es-ES" sz="1406" dirty="0">
                <a:latin typeface="Garamond" panose="02020404030301010803" pitchFamily="18" charset="0"/>
                <a:ea typeface="Avenir Medium" charset="0"/>
                <a:cs typeface="Avenir Medium" charset="0"/>
                <a:sym typeface="Avenir Medium" charset="0"/>
              </a:endParaRPr>
            </a:p>
          </p:txBody>
        </p:sp>
        <p:sp>
          <p:nvSpPr>
            <p:cNvPr id="45064" name="Rectangle 8"/>
            <p:cNvSpPr>
              <a:spLocks/>
            </p:cNvSpPr>
            <p:nvPr/>
          </p:nvSpPr>
          <p:spPr bwMode="auto">
            <a:xfrm>
              <a:off x="2805709" y="4164119"/>
              <a:ext cx="2023238" cy="576000"/>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a:latin typeface="Garamond" panose="02020404030301010803" pitchFamily="18" charset="0"/>
                  <a:ea typeface="Avenir Medium" charset="0"/>
                  <a:cs typeface="Avenir Medium" charset="0"/>
                  <a:sym typeface="Avenir Medium" charset="0"/>
                </a:rPr>
                <a:t>ANALIZAR, TESTEAR, REVISAR EL MODELO</a:t>
              </a:r>
            </a:p>
          </p:txBody>
        </p:sp>
        <p:sp>
          <p:nvSpPr>
            <p:cNvPr id="9" name="Rectangle 8"/>
            <p:cNvSpPr>
              <a:spLocks/>
            </p:cNvSpPr>
            <p:nvPr/>
          </p:nvSpPr>
          <p:spPr bwMode="auto">
            <a:xfrm>
              <a:off x="3055544" y="1551960"/>
              <a:ext cx="1389038" cy="612000"/>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35719" tIns="35719" rIns="35719" bIns="35719" anchor="ctr">
              <a:spAutoFit/>
            </a:bodyPr>
            <a:lstStyle/>
            <a:p>
              <a:pPr algn="ctr"/>
              <a:r>
                <a:rPr lang="es-ES" altLang="es-ES" sz="1406" dirty="0" smtClean="0">
                  <a:latin typeface="Garamond" panose="02020404030301010803" pitchFamily="18" charset="0"/>
                  <a:ea typeface="Avenir Medium" charset="0"/>
                  <a:cs typeface="Avenir Medium" charset="0"/>
                  <a:sym typeface="Avenir Medium" charset="0"/>
                </a:rPr>
                <a:t>COMUNICAR EL MODELO</a:t>
              </a:r>
              <a:endParaRPr lang="es-ES" altLang="es-ES" sz="1406" dirty="0">
                <a:latin typeface="Garamond" panose="02020404030301010803" pitchFamily="18" charset="0"/>
                <a:ea typeface="Avenir Medium" charset="0"/>
                <a:cs typeface="Avenir Medium" charset="0"/>
                <a:sym typeface="Avenir Medium" charset="0"/>
              </a:endParaRPr>
            </a:p>
          </p:txBody>
        </p:sp>
      </p:grpSp>
    </p:spTree>
    <p:extLst>
      <p:ext uri="{BB962C8B-B14F-4D97-AF65-F5344CB8AC3E}">
        <p14:creationId xmlns:p14="http://schemas.microsoft.com/office/powerpoint/2010/main" val="266695400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16 Diagrama"/>
          <p:cNvGraphicFramePr/>
          <p:nvPr>
            <p:extLst/>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17 CuadroTexto"/>
          <p:cNvSpPr txBox="1"/>
          <p:nvPr/>
        </p:nvSpPr>
        <p:spPr>
          <a:xfrm>
            <a:off x="7279677" y="3282660"/>
            <a:ext cx="1718932" cy="424732"/>
          </a:xfrm>
          <a:prstGeom prst="rect">
            <a:avLst/>
          </a:prstGeom>
          <a:noFill/>
        </p:spPr>
        <p:txBody>
          <a:bodyPr wrap="none" rtlCol="0">
            <a:spAutoFit/>
          </a:bodyPr>
          <a:lstStyle/>
          <a:p>
            <a:r>
              <a:rPr lang="es-ES" sz="2160" dirty="0" smtClean="0">
                <a:latin typeface="Garamond" pitchFamily="18" charset="0"/>
              </a:rPr>
              <a:t>Interpretación</a:t>
            </a:r>
            <a:endParaRPr lang="es-ES" sz="2160" dirty="0">
              <a:latin typeface="Garamond" pitchFamily="18" charset="0"/>
            </a:endParaRPr>
          </a:p>
        </p:txBody>
      </p:sp>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smtClean="0">
                <a:latin typeface="Garamond" pitchFamily="18" charset="0"/>
              </a:rPr>
              <a:t>Implementación</a:t>
            </a:r>
            <a:endParaRPr lang="es-ES" sz="2160" dirty="0">
              <a:latin typeface="Garamond" pitchFamily="18" charset="0"/>
            </a:endParaRP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smtClean="0">
                <a:latin typeface="Garamond" pitchFamily="18" charset="0"/>
              </a:rPr>
              <a:t>Evaluación</a:t>
            </a:r>
            <a:endParaRPr lang="es-ES" sz="2160" dirty="0">
              <a:latin typeface="Garamond" pitchFamily="18" charset="0"/>
            </a:endParaRPr>
          </a:p>
        </p:txBody>
      </p:sp>
      <p:sp>
        <p:nvSpPr>
          <p:cNvPr id="8" name="Rectangle 1"/>
          <p:cNvSpPr>
            <a:spLocks noGrp="1" noChangeArrowheads="1"/>
          </p:cNvSpPr>
          <p:nvPr>
            <p:ph type="title"/>
          </p:nvPr>
        </p:nvSpPr>
        <p:spPr>
          <a:xfrm>
            <a:off x="609600" y="274638"/>
            <a:ext cx="10972800" cy="1143000"/>
          </a:xfrm>
        </p:spPr>
        <p:txBody>
          <a:bodyPr>
            <a:normAutofit/>
          </a:bodyPr>
          <a:lstStyle/>
          <a:p>
            <a:r>
              <a:rPr lang="es-ES" altLang="es-ES" sz="4219" dirty="0">
                <a:latin typeface="Garamond" panose="02020404030301010803" pitchFamily="18" charset="0"/>
              </a:rPr>
              <a:t>El Ciclo de Modelado-Simulación</a:t>
            </a:r>
          </a:p>
        </p:txBody>
      </p:sp>
    </p:spTree>
    <p:extLst>
      <p:ext uri="{BB962C8B-B14F-4D97-AF65-F5344CB8AC3E}">
        <p14:creationId xmlns:p14="http://schemas.microsoft.com/office/powerpoint/2010/main" val="340902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Modelado de la Complejidad</a:t>
            </a:r>
            <a:endParaRPr lang="es-ES" dirty="0"/>
          </a:p>
        </p:txBody>
      </p:sp>
      <p:sp>
        <p:nvSpPr>
          <p:cNvPr id="3" name="Marcador de contenido 2"/>
          <p:cNvSpPr>
            <a:spLocks noGrp="1"/>
          </p:cNvSpPr>
          <p:nvPr>
            <p:ph idx="1"/>
          </p:nvPr>
        </p:nvSpPr>
        <p:spPr>
          <a:xfrm>
            <a:off x="609600" y="1600201"/>
            <a:ext cx="10972800" cy="4853135"/>
          </a:xfrm>
        </p:spPr>
        <p:txBody>
          <a:bodyPr>
            <a:normAutofit lnSpcReduction="10000"/>
          </a:bodyPr>
          <a:lstStyle/>
          <a:p>
            <a:r>
              <a:rPr lang="es-ES" dirty="0" smtClean="0"/>
              <a:t>Las aproximaciones clásicas no funcionan bien con el modelado de Sistemas Complejos:</a:t>
            </a:r>
          </a:p>
          <a:p>
            <a:pPr lvl="1"/>
            <a:r>
              <a:rPr lang="es-ES" dirty="0" smtClean="0"/>
              <a:t>La complejidad surge de las interacciones de todo el sistema</a:t>
            </a:r>
          </a:p>
          <a:p>
            <a:pPr lvl="1"/>
            <a:r>
              <a:rPr lang="es-ES" dirty="0" smtClean="0"/>
              <a:t>… no funciona la simplificación como medio de modelado</a:t>
            </a:r>
          </a:p>
          <a:p>
            <a:pPr lvl="1"/>
            <a:r>
              <a:rPr lang="es-ES" dirty="0" smtClean="0"/>
              <a:t>Muestran alta </a:t>
            </a:r>
            <a:r>
              <a:rPr lang="es-ES" dirty="0" err="1" smtClean="0"/>
              <a:t>impredecibilidad</a:t>
            </a:r>
            <a:endParaRPr lang="es-ES" dirty="0" smtClean="0"/>
          </a:p>
          <a:p>
            <a:r>
              <a:rPr lang="es-ES" dirty="0" smtClean="0"/>
              <a:t>Entre las vías actuales existen 4 que destacan:</a:t>
            </a:r>
          </a:p>
          <a:p>
            <a:pPr lvl="1"/>
            <a:r>
              <a:rPr lang="es-ES" dirty="0" smtClean="0"/>
              <a:t>Sistemas Dinámicos (entendidos como casos de </a:t>
            </a:r>
            <a:r>
              <a:rPr lang="es-ES" dirty="0" err="1" smtClean="0"/>
              <a:t>EDO’s</a:t>
            </a:r>
            <a:r>
              <a:rPr lang="es-ES" dirty="0" smtClean="0"/>
              <a:t> o </a:t>
            </a:r>
            <a:r>
              <a:rPr lang="es-ES" dirty="0" err="1" smtClean="0"/>
              <a:t>EDP’s</a:t>
            </a:r>
            <a:r>
              <a:rPr lang="es-ES" dirty="0" smtClean="0"/>
              <a:t>)</a:t>
            </a:r>
          </a:p>
          <a:p>
            <a:pPr lvl="1"/>
            <a:r>
              <a:rPr lang="es-ES" dirty="0" smtClean="0"/>
              <a:t>Sistemas </a:t>
            </a:r>
            <a:r>
              <a:rPr lang="es-ES" dirty="0" err="1" smtClean="0"/>
              <a:t>Multiagente</a:t>
            </a:r>
            <a:r>
              <a:rPr lang="es-ES" dirty="0" smtClean="0"/>
              <a:t> </a:t>
            </a:r>
          </a:p>
          <a:p>
            <a:pPr lvl="1"/>
            <a:r>
              <a:rPr lang="es-ES" dirty="0" smtClean="0"/>
              <a:t>Redes Complejas</a:t>
            </a:r>
          </a:p>
          <a:p>
            <a:pPr lvl="1"/>
            <a:r>
              <a:rPr lang="es-ES" dirty="0" smtClean="0"/>
              <a:t>Modelado por Datos</a:t>
            </a:r>
          </a:p>
        </p:txBody>
      </p:sp>
    </p:spTree>
    <p:extLst>
      <p:ext uri="{BB962C8B-B14F-4D97-AF65-F5344CB8AC3E}">
        <p14:creationId xmlns:p14="http://schemas.microsoft.com/office/powerpoint/2010/main" val="231195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1981200" y="274638"/>
            <a:ext cx="8229600" cy="1143000"/>
          </a:xfrm>
        </p:spPr>
        <p:txBody>
          <a:bodyPr/>
          <a:lstStyle/>
          <a:p>
            <a:r>
              <a:rPr lang="es-ES" dirty="0" smtClean="0"/>
              <a:t>Inteligencia Colectiva</a:t>
            </a:r>
            <a:endParaRPr lang="es-ES" dirty="0"/>
          </a:p>
        </p:txBody>
      </p:sp>
      <p:sp>
        <p:nvSpPr>
          <p:cNvPr id="9" name="Rectangle 3"/>
          <p:cNvSpPr>
            <a:spLocks noGrp="1" noRot="1" noChangeArrowheads="1"/>
          </p:cNvSpPr>
          <p:nvPr>
            <p:ph idx="1"/>
          </p:nvPr>
        </p:nvSpPr>
        <p:spPr>
          <a:xfrm>
            <a:off x="911424" y="1484784"/>
            <a:ext cx="10009112" cy="4536504"/>
          </a:xfrm>
        </p:spPr>
        <p:txBody>
          <a:bodyPr>
            <a:normAutofit lnSpcReduction="10000"/>
          </a:bodyPr>
          <a:lstStyle/>
          <a:p>
            <a:pPr marL="0" indent="0">
              <a:buNone/>
            </a:pPr>
            <a:r>
              <a:rPr lang="es-ES" dirty="0" smtClean="0"/>
              <a:t>Veamos que no es un proceso exclusivo de los seres humanos, y que realmente responde a un patrón mucho más general que puede ser observado en muchos otros ámbitos …</a:t>
            </a:r>
          </a:p>
          <a:p>
            <a:pPr marL="0" indent="0">
              <a:buNone/>
            </a:pPr>
            <a:endParaRPr lang="es-ES" dirty="0"/>
          </a:p>
          <a:p>
            <a:pPr marL="2514600" indent="0">
              <a:buNone/>
            </a:pPr>
            <a:r>
              <a:rPr lang="es-ES" dirty="0" smtClean="0"/>
              <a:t>… para ello, hemos de introducirnos en un tópico </a:t>
            </a:r>
            <a:r>
              <a:rPr lang="es-ES" dirty="0" err="1" smtClean="0"/>
              <a:t>transdisciplinar</a:t>
            </a:r>
            <a:r>
              <a:rPr lang="es-ES" dirty="0" smtClean="0"/>
              <a:t> que ha determinado la evolución de la Ciencia de los últimos años …</a:t>
            </a:r>
          </a:p>
          <a:p>
            <a:pPr marL="0" indent="0">
              <a:buNone/>
            </a:pPr>
            <a:endParaRPr lang="es-ES" dirty="0"/>
          </a:p>
          <a:p>
            <a:pPr marL="0" indent="0" algn="r">
              <a:buNone/>
            </a:pPr>
            <a:r>
              <a:rPr lang="es-ES" dirty="0" smtClean="0"/>
              <a:t>… los </a:t>
            </a:r>
            <a:r>
              <a:rPr lang="es-ES" b="1" dirty="0" smtClean="0"/>
              <a:t>Sistemas Complejos</a:t>
            </a:r>
            <a:r>
              <a:rPr lang="es-ES" dirty="0" smtClean="0"/>
              <a:t> …</a:t>
            </a:r>
          </a:p>
        </p:txBody>
      </p:sp>
      <p:pic>
        <p:nvPicPr>
          <p:cNvPr id="3074" name="Picture 2" descr="http://palaeos.com/cosmic_evolution/images/complex_systems_organizational_ma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39" y="3356992"/>
            <a:ext cx="3209849" cy="321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03927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a:xfrm>
            <a:off x="1703389" y="457200"/>
            <a:ext cx="8713787" cy="1371600"/>
          </a:xfrm>
        </p:spPr>
        <p:txBody>
          <a:bodyPr/>
          <a:lstStyle/>
          <a:p>
            <a:r>
              <a:rPr lang="es-ES" sz="4000" dirty="0"/>
              <a:t>  ¿Qué es un sistema complejo?</a:t>
            </a:r>
          </a:p>
        </p:txBody>
      </p:sp>
      <p:sp>
        <p:nvSpPr>
          <p:cNvPr id="33817" name="Rectangle 25"/>
          <p:cNvSpPr>
            <a:spLocks noGrp="1" noChangeArrowheads="1"/>
          </p:cNvSpPr>
          <p:nvPr>
            <p:ph idx="1"/>
          </p:nvPr>
        </p:nvSpPr>
        <p:spPr>
          <a:xfrm>
            <a:off x="1055440" y="2420888"/>
            <a:ext cx="9865096" cy="4032250"/>
          </a:xfrm>
          <a:noFill/>
          <a:ln/>
        </p:spPr>
        <p:txBody>
          <a:bodyPr/>
          <a:lstStyle/>
          <a:p>
            <a:r>
              <a:rPr lang="es-ES" b="1" dirty="0">
                <a:latin typeface="+mj-lt"/>
              </a:rPr>
              <a:t>Concepto </a:t>
            </a:r>
            <a:r>
              <a:rPr lang="es-ES" b="1" dirty="0" smtClean="0">
                <a:latin typeface="+mj-lt"/>
              </a:rPr>
              <a:t>Multidisciplinar y </a:t>
            </a:r>
            <a:r>
              <a:rPr lang="es-ES" b="1" dirty="0" err="1">
                <a:latin typeface="+mj-lt"/>
              </a:rPr>
              <a:t>T</a:t>
            </a:r>
            <a:r>
              <a:rPr lang="es-ES" b="1" dirty="0" err="1" smtClean="0">
                <a:latin typeface="+mj-lt"/>
              </a:rPr>
              <a:t>ransdisciplinar</a:t>
            </a:r>
            <a:r>
              <a:rPr lang="es-ES" b="1" dirty="0" smtClean="0">
                <a:latin typeface="+mj-lt"/>
              </a:rPr>
              <a:t>:</a:t>
            </a:r>
            <a:endParaRPr lang="es-ES" b="1" dirty="0">
              <a:latin typeface="+mj-lt"/>
            </a:endParaRPr>
          </a:p>
          <a:p>
            <a:pPr>
              <a:buFont typeface="Arial" pitchFamily="34" charset="0"/>
              <a:buNone/>
            </a:pPr>
            <a:r>
              <a:rPr lang="es-ES" dirty="0">
                <a:latin typeface="+mj-lt"/>
              </a:rPr>
              <a:t>   biología, química, física, </a:t>
            </a:r>
            <a:r>
              <a:rPr lang="es-ES" dirty="0" smtClean="0">
                <a:latin typeface="+mj-lt"/>
              </a:rPr>
              <a:t>matemáticas, ciencias </a:t>
            </a:r>
            <a:r>
              <a:rPr lang="es-ES" dirty="0">
                <a:latin typeface="+mj-lt"/>
              </a:rPr>
              <a:t>sociales</a:t>
            </a:r>
            <a:r>
              <a:rPr lang="es-ES" dirty="0" smtClean="0">
                <a:latin typeface="+mj-lt"/>
              </a:rPr>
              <a:t>…</a:t>
            </a:r>
          </a:p>
          <a:p>
            <a:pPr>
              <a:buFont typeface="Arial" pitchFamily="34" charset="0"/>
              <a:buNone/>
            </a:pPr>
            <a:endParaRPr lang="es-ES" dirty="0">
              <a:latin typeface="+mj-lt"/>
            </a:endParaRPr>
          </a:p>
          <a:p>
            <a:r>
              <a:rPr lang="es-ES" b="1" dirty="0">
                <a:latin typeface="+mj-lt"/>
              </a:rPr>
              <a:t>Sin definición unificada ni rigurosa</a:t>
            </a:r>
            <a:r>
              <a:rPr lang="es-ES" dirty="0" smtClean="0">
                <a:latin typeface="+mj-lt"/>
              </a:rPr>
              <a:t>.</a:t>
            </a:r>
          </a:p>
          <a:p>
            <a:endParaRPr lang="es-ES" dirty="0">
              <a:latin typeface="+mj-lt"/>
            </a:endParaRPr>
          </a:p>
          <a:p>
            <a:r>
              <a:rPr lang="es-ES" dirty="0" smtClean="0">
                <a:latin typeface="+mj-lt"/>
              </a:rPr>
              <a:t>Lo que nos lleva a una </a:t>
            </a:r>
            <a:r>
              <a:rPr lang="es-ES" b="1" dirty="0" smtClean="0">
                <a:latin typeface="+mj-lt"/>
              </a:rPr>
              <a:t>aproximación fenomenológica</a:t>
            </a:r>
            <a:r>
              <a:rPr lang="es-ES" dirty="0" smtClean="0">
                <a:latin typeface="+mj-lt"/>
              </a:rPr>
              <a:t>…</a:t>
            </a:r>
            <a:endParaRPr lang="es-ES" dirty="0">
              <a:latin typeface="+mj-lt"/>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51384" y="1268760"/>
            <a:ext cx="8064896" cy="5257799"/>
          </a:xfrm>
        </p:spPr>
        <p:txBody>
          <a:bodyPr>
            <a:normAutofit fontScale="85000" lnSpcReduction="10000"/>
          </a:bodyPr>
          <a:lstStyle/>
          <a:p>
            <a:pPr>
              <a:buFontTx/>
              <a:buChar char="•"/>
            </a:pPr>
            <a:r>
              <a:rPr lang="es-ES" dirty="0" smtClean="0"/>
              <a:t>Sistema formado por un número elevado de  </a:t>
            </a:r>
            <a:r>
              <a:rPr lang="es-ES" b="1" dirty="0" smtClean="0"/>
              <a:t>componentes elementales que interactúan </a:t>
            </a:r>
            <a:r>
              <a:rPr lang="es-ES" dirty="0" smtClean="0"/>
              <a:t>de forma local entre ellos y con el entorno. </a:t>
            </a:r>
          </a:p>
          <a:p>
            <a:pPr>
              <a:buFontTx/>
              <a:buChar char="•"/>
            </a:pPr>
            <a:r>
              <a:rPr lang="es-ES" dirty="0" smtClean="0"/>
              <a:t>Los componentes son relativamente similares entre sí (al menos por familias).</a:t>
            </a:r>
          </a:p>
          <a:p>
            <a:pPr>
              <a:buFontTx/>
              <a:buChar char="•"/>
            </a:pPr>
            <a:r>
              <a:rPr lang="es-ES" dirty="0" smtClean="0"/>
              <a:t>La evolución temporal es complicada de </a:t>
            </a:r>
            <a:r>
              <a:rPr lang="es-ES" b="1" dirty="0" smtClean="0"/>
              <a:t>predecir</a:t>
            </a:r>
            <a:r>
              <a:rPr lang="es-ES" dirty="0" smtClean="0"/>
              <a:t>. </a:t>
            </a:r>
          </a:p>
          <a:p>
            <a:pPr>
              <a:buFontTx/>
              <a:buChar char="•"/>
            </a:pPr>
            <a:r>
              <a:rPr lang="es-ES" dirty="0" smtClean="0"/>
              <a:t>Aparecen comportamientos difíciles de explicar a partir de las reglas. </a:t>
            </a:r>
          </a:p>
          <a:p>
            <a:pPr lvl="0">
              <a:buFontTx/>
              <a:buChar char="•"/>
            </a:pPr>
            <a:r>
              <a:rPr lang="es-ES" dirty="0" smtClean="0"/>
              <a:t>Las </a:t>
            </a:r>
            <a:r>
              <a:rPr lang="es-ES" b="1" dirty="0" smtClean="0"/>
              <a:t>interacciones no</a:t>
            </a:r>
            <a:r>
              <a:rPr lang="es-ES" dirty="0" smtClean="0"/>
              <a:t> suelen ser </a:t>
            </a:r>
            <a:r>
              <a:rPr lang="es-ES" b="1" dirty="0" smtClean="0"/>
              <a:t>lineales</a:t>
            </a:r>
            <a:r>
              <a:rPr lang="es-ES" dirty="0" smtClean="0"/>
              <a:t>: existen procesos de retroalimentación/inhibición en las mismas.</a:t>
            </a:r>
          </a:p>
          <a:p>
            <a:pPr>
              <a:lnSpc>
                <a:spcPct val="90000"/>
              </a:lnSpc>
            </a:pPr>
            <a:r>
              <a:rPr lang="es-ES" dirty="0" smtClean="0"/>
              <a:t>Pueden variar su estructura con el tiempo: nuevos elementos, nuevas interacciones,… son </a:t>
            </a:r>
            <a:r>
              <a:rPr lang="es-ES" b="1" dirty="0" smtClean="0"/>
              <a:t>sistemas dinámicos</a:t>
            </a:r>
            <a:r>
              <a:rPr lang="es-ES" dirty="0" smtClean="0"/>
              <a:t>.</a:t>
            </a:r>
          </a:p>
          <a:p>
            <a:pPr lvl="0">
              <a:buFontTx/>
              <a:buChar char="•"/>
            </a:pPr>
            <a:endParaRPr lang="es-ES" dirty="0" smtClean="0"/>
          </a:p>
          <a:p>
            <a:pPr>
              <a:buFontTx/>
              <a:buChar char="•"/>
            </a:pPr>
            <a:endParaRPr lang="es-ES" dirty="0" smtClean="0"/>
          </a:p>
        </p:txBody>
      </p:sp>
      <p:sp>
        <p:nvSpPr>
          <p:cNvPr id="4" name="Text Box 5"/>
          <p:cNvSpPr txBox="1">
            <a:spLocks noChangeArrowheads="1"/>
          </p:cNvSpPr>
          <p:nvPr/>
        </p:nvSpPr>
        <p:spPr bwMode="auto">
          <a:xfrm>
            <a:off x="8616280" y="3284985"/>
            <a:ext cx="3024336" cy="923330"/>
          </a:xfrm>
          <a:prstGeom prst="rect">
            <a:avLst/>
          </a:prstGeom>
          <a:noFill/>
          <a:ln w="9525">
            <a:noFill/>
            <a:miter lim="800000"/>
            <a:headEnd/>
            <a:tailEnd/>
          </a:ln>
          <a:effectLst/>
        </p:spPr>
        <p:txBody>
          <a:bodyPr wrap="square">
            <a:spAutoFit/>
          </a:bodyPr>
          <a:lstStyle/>
          <a:p>
            <a:pPr>
              <a:spcBef>
                <a:spcPct val="50000"/>
              </a:spcBef>
            </a:pPr>
            <a:r>
              <a:rPr lang="es-ES" dirty="0">
                <a:latin typeface="+mj-lt"/>
              </a:rPr>
              <a:t>Las hormigas </a:t>
            </a:r>
            <a:r>
              <a:rPr lang="es-ES" dirty="0" smtClean="0">
                <a:latin typeface="+mj-lt"/>
              </a:rPr>
              <a:t>depositan </a:t>
            </a:r>
            <a:r>
              <a:rPr lang="es-ES" dirty="0">
                <a:latin typeface="+mj-lt"/>
              </a:rPr>
              <a:t>más </a:t>
            </a:r>
            <a:r>
              <a:rPr lang="es-ES" dirty="0" smtClean="0">
                <a:latin typeface="+mj-lt"/>
              </a:rPr>
              <a:t>feromona </a:t>
            </a:r>
            <a:r>
              <a:rPr lang="es-ES" dirty="0">
                <a:latin typeface="+mj-lt"/>
              </a:rPr>
              <a:t>cuanta </a:t>
            </a:r>
            <a:r>
              <a:rPr lang="es-ES" dirty="0" smtClean="0">
                <a:latin typeface="+mj-lt"/>
              </a:rPr>
              <a:t>mayor </a:t>
            </a:r>
            <a:r>
              <a:rPr lang="es-ES" dirty="0">
                <a:latin typeface="+mj-lt"/>
              </a:rPr>
              <a:t>densidad de feromonas exista.</a:t>
            </a:r>
          </a:p>
        </p:txBody>
      </p:sp>
      <p:pic>
        <p:nvPicPr>
          <p:cNvPr id="5" name="Picture 6" descr="ants"/>
          <p:cNvPicPr>
            <a:picLocks noChangeAspect="1" noChangeArrowheads="1"/>
          </p:cNvPicPr>
          <p:nvPr/>
        </p:nvPicPr>
        <p:blipFill>
          <a:blip r:embed="rId2" cstate="print"/>
          <a:srcRect/>
          <a:stretch>
            <a:fillRect/>
          </a:stretch>
        </p:blipFill>
        <p:spPr bwMode="auto">
          <a:xfrm>
            <a:off x="9048328" y="1124744"/>
            <a:ext cx="2160240" cy="2160240"/>
          </a:xfrm>
          <a:prstGeom prst="rect">
            <a:avLst/>
          </a:prstGeom>
          <a:noFill/>
        </p:spPr>
      </p:pic>
      <p:pic>
        <p:nvPicPr>
          <p:cNvPr id="6" name="Picture 5" descr="jeong1_l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8662350" y="4365575"/>
            <a:ext cx="2978266" cy="2159769"/>
          </a:xfrm>
          <a:prstGeom prst="rect">
            <a:avLst/>
          </a:prstGeom>
          <a:noFill/>
        </p:spPr>
      </p:pic>
      <p:sp>
        <p:nvSpPr>
          <p:cNvPr id="9" name="Rectangle 2"/>
          <p:cNvSpPr>
            <a:spLocks noGrp="1" noRot="1" noChangeArrowheads="1"/>
          </p:cNvSpPr>
          <p:nvPr>
            <p:ph type="title"/>
          </p:nvPr>
        </p:nvSpPr>
        <p:spPr>
          <a:xfrm>
            <a:off x="1703389" y="44624"/>
            <a:ext cx="8713787" cy="1080119"/>
          </a:xfrm>
        </p:spPr>
        <p:txBody>
          <a:bodyPr/>
          <a:lstStyle/>
          <a:p>
            <a:r>
              <a:rPr lang="es-ES" sz="4000" dirty="0"/>
              <a:t>  </a:t>
            </a:r>
            <a:r>
              <a:rPr lang="es-ES" sz="4000" dirty="0" smtClean="0"/>
              <a:t>Fenomenología de los Sistema Complejo</a:t>
            </a:r>
            <a:r>
              <a:rPr lang="es-ES" sz="4000" dirty="0"/>
              <a:t>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ctrTitle"/>
          </p:nvPr>
        </p:nvSpPr>
        <p:spPr>
          <a:xfrm>
            <a:off x="2999657" y="476672"/>
            <a:ext cx="6264275" cy="762000"/>
          </a:xfrm>
        </p:spPr>
        <p:txBody>
          <a:bodyPr/>
          <a:lstStyle/>
          <a:p>
            <a:r>
              <a:rPr lang="it-IT" dirty="0"/>
              <a:t>More is different!</a:t>
            </a:r>
          </a:p>
        </p:txBody>
      </p:sp>
      <p:sp>
        <p:nvSpPr>
          <p:cNvPr id="130051" name="Rectangle 3"/>
          <p:cNvSpPr>
            <a:spLocks noGrp="1" noChangeArrowheads="1"/>
          </p:cNvSpPr>
          <p:nvPr>
            <p:ph type="subTitle" idx="1"/>
          </p:nvPr>
        </p:nvSpPr>
        <p:spPr>
          <a:xfrm>
            <a:off x="2423592" y="2852936"/>
            <a:ext cx="7488832" cy="3384352"/>
          </a:xfrm>
        </p:spPr>
        <p:txBody>
          <a:bodyPr>
            <a:normAutofit/>
          </a:bodyPr>
          <a:lstStyle/>
          <a:p>
            <a:pPr algn="l">
              <a:lnSpc>
                <a:spcPct val="80000"/>
              </a:lnSpc>
            </a:pPr>
            <a:r>
              <a:rPr lang="it-IT" dirty="0">
                <a:solidFill>
                  <a:schemeClr val="tx1"/>
                </a:solidFill>
                <a:effectLst/>
                <a:latin typeface="+mj-lt"/>
                <a:cs typeface="Times New Roman" pitchFamily="18" charset="0"/>
              </a:rPr>
              <a:t>Sistemas </a:t>
            </a:r>
            <a:r>
              <a:rPr lang="it-IT" b="1" dirty="0">
                <a:solidFill>
                  <a:schemeClr val="tx1"/>
                </a:solidFill>
                <a:effectLst/>
                <a:latin typeface="+mj-lt"/>
                <a:cs typeface="Times New Roman" pitchFamily="18" charset="0"/>
              </a:rPr>
              <a:t>cuantitativamente</a:t>
            </a:r>
            <a:r>
              <a:rPr lang="it-IT" dirty="0">
                <a:solidFill>
                  <a:schemeClr val="tx1"/>
                </a:solidFill>
                <a:effectLst/>
                <a:latin typeface="+mj-lt"/>
                <a:cs typeface="Times New Roman" pitchFamily="18" charset="0"/>
              </a:rPr>
              <a:t> muy grandes son  </a:t>
            </a:r>
            <a:r>
              <a:rPr lang="it-IT" b="1" dirty="0">
                <a:solidFill>
                  <a:schemeClr val="tx1"/>
                </a:solidFill>
                <a:effectLst/>
                <a:latin typeface="+mj-lt"/>
                <a:cs typeface="Times New Roman" pitchFamily="18" charset="0"/>
              </a:rPr>
              <a:t>cualitativamente</a:t>
            </a:r>
            <a:r>
              <a:rPr lang="it-IT" dirty="0">
                <a:solidFill>
                  <a:schemeClr val="tx1"/>
                </a:solidFill>
                <a:effectLst/>
                <a:latin typeface="+mj-lt"/>
                <a:cs typeface="Times New Roman" pitchFamily="18" charset="0"/>
              </a:rPr>
              <a:t> diferentes</a:t>
            </a:r>
            <a:r>
              <a:rPr lang="it-IT" dirty="0" smtClean="0">
                <a:solidFill>
                  <a:schemeClr val="tx1"/>
                </a:solidFill>
                <a:effectLst/>
                <a:latin typeface="+mj-lt"/>
                <a:cs typeface="Times New Roman" pitchFamily="18" charset="0"/>
              </a:rPr>
              <a:t>.</a:t>
            </a:r>
          </a:p>
          <a:p>
            <a:pPr algn="l">
              <a:lnSpc>
                <a:spcPct val="80000"/>
              </a:lnSpc>
            </a:pPr>
            <a:endParaRPr lang="it-IT" dirty="0">
              <a:solidFill>
                <a:schemeClr val="tx1"/>
              </a:solidFill>
              <a:effectLst/>
              <a:latin typeface="+mj-lt"/>
              <a:cs typeface="Times New Roman" pitchFamily="18" charset="0"/>
            </a:endParaRPr>
          </a:p>
          <a:p>
            <a:pPr algn="l">
              <a:lnSpc>
                <a:spcPct val="80000"/>
              </a:lnSpc>
            </a:pPr>
            <a:r>
              <a:rPr lang="it-IT" dirty="0">
                <a:solidFill>
                  <a:schemeClr val="tx1"/>
                </a:solidFill>
                <a:effectLst/>
                <a:latin typeface="+mj-lt"/>
                <a:cs typeface="Times New Roman" pitchFamily="18" charset="0"/>
              </a:rPr>
              <a:t>Comportamientos </a:t>
            </a:r>
            <a:r>
              <a:rPr lang="it-IT" b="1" dirty="0">
                <a:solidFill>
                  <a:schemeClr val="tx1"/>
                </a:solidFill>
                <a:effectLst/>
                <a:latin typeface="+mj-lt"/>
                <a:cs typeface="Times New Roman" pitchFamily="18" charset="0"/>
              </a:rPr>
              <a:t>microscópicos simples </a:t>
            </a:r>
            <a:r>
              <a:rPr lang="it-IT" dirty="0">
                <a:solidFill>
                  <a:schemeClr val="tx1"/>
                </a:solidFill>
                <a:effectLst/>
                <a:latin typeface="+mj-lt"/>
                <a:cs typeface="Times New Roman" pitchFamily="18" charset="0"/>
              </a:rPr>
              <a:t>dan lugar a comportamientos </a:t>
            </a:r>
            <a:r>
              <a:rPr lang="it-IT" b="1" dirty="0" smtClean="0">
                <a:solidFill>
                  <a:schemeClr val="tx1"/>
                </a:solidFill>
                <a:effectLst/>
                <a:latin typeface="+mj-lt"/>
                <a:cs typeface="Times New Roman" pitchFamily="18" charset="0"/>
              </a:rPr>
              <a:t>macroscópicos complejos</a:t>
            </a:r>
            <a:r>
              <a:rPr lang="it-IT" dirty="0" smtClean="0">
                <a:solidFill>
                  <a:schemeClr val="tx1"/>
                </a:solidFill>
                <a:effectLst/>
                <a:latin typeface="+mj-lt"/>
                <a:cs typeface="Times New Roman" pitchFamily="18" charset="0"/>
              </a:rPr>
              <a:t>.</a:t>
            </a:r>
            <a:r>
              <a:rPr lang="it-IT" sz="3600" i="1" dirty="0">
                <a:solidFill>
                  <a:schemeClr val="tx1"/>
                </a:solidFill>
                <a:latin typeface="+mj-lt"/>
                <a:cs typeface="Times New Roman" pitchFamily="18" charset="0"/>
              </a:rPr>
              <a:t> </a:t>
            </a:r>
            <a:endParaRPr lang="it-IT" sz="3600" dirty="0">
              <a:solidFill>
                <a:schemeClr val="tx1"/>
              </a:solidFill>
              <a:latin typeface="+mj-lt"/>
              <a:cs typeface="Times New Roman" pitchFamily="18" charset="0"/>
            </a:endParaRPr>
          </a:p>
        </p:txBody>
      </p:sp>
      <p:sp>
        <p:nvSpPr>
          <p:cNvPr id="130052" name="Rectangle 4"/>
          <p:cNvSpPr>
            <a:spLocks noChangeArrowheads="1"/>
          </p:cNvSpPr>
          <p:nvPr/>
        </p:nvSpPr>
        <p:spPr bwMode="auto">
          <a:xfrm>
            <a:off x="2135560" y="1052737"/>
            <a:ext cx="7772400" cy="1368425"/>
          </a:xfrm>
          <a:prstGeom prst="rect">
            <a:avLst/>
          </a:prstGeom>
          <a:noFill/>
          <a:ln w="9525">
            <a:noFill/>
            <a:miter lim="800000"/>
            <a:headEnd/>
            <a:tailEnd/>
          </a:ln>
          <a:effectLst/>
        </p:spPr>
        <p:txBody>
          <a:bodyPr anchor="ctr"/>
          <a:lstStyle/>
          <a:p>
            <a:pPr algn="ctr"/>
            <a:r>
              <a:rPr lang="it-IT" sz="2800" dirty="0">
                <a:solidFill>
                  <a:schemeClr val="tx2"/>
                </a:solidFill>
                <a:latin typeface="Times New Roman" pitchFamily="18" charset="0"/>
              </a:rPr>
              <a:t>P.W. Anderson,</a:t>
            </a:r>
          </a:p>
          <a:p>
            <a:pPr algn="ctr"/>
            <a:r>
              <a:rPr lang="it-IT" sz="2800" dirty="0">
                <a:solidFill>
                  <a:schemeClr val="tx2"/>
                </a:solidFill>
                <a:latin typeface="Times New Roman" pitchFamily="18" charset="0"/>
              </a:rPr>
              <a:t> </a:t>
            </a:r>
            <a:r>
              <a:rPr lang="it-IT" sz="2800" i="1" dirty="0">
                <a:solidFill>
                  <a:schemeClr val="tx2"/>
                </a:solidFill>
                <a:latin typeface="Times New Roman" pitchFamily="18" charset="0"/>
              </a:rPr>
              <a:t>Science </a:t>
            </a:r>
            <a:r>
              <a:rPr lang="it-IT" sz="2800" b="1" dirty="0">
                <a:solidFill>
                  <a:schemeClr val="tx2"/>
                </a:solidFill>
                <a:latin typeface="Times New Roman" pitchFamily="18" charset="0"/>
              </a:rPr>
              <a:t>177 </a:t>
            </a:r>
            <a:r>
              <a:rPr lang="it-IT" sz="2800" dirty="0">
                <a:solidFill>
                  <a:schemeClr val="tx2"/>
                </a:solidFill>
                <a:latin typeface="Times New Roman" pitchFamily="18" charset="0"/>
              </a:rPr>
              <a:t>393-396 (1972)</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61" name="Picture 9" descr="luciernagas"/>
          <p:cNvPicPr>
            <a:picLocks noChangeAspect="1" noChangeArrowheads="1"/>
          </p:cNvPicPr>
          <p:nvPr/>
        </p:nvPicPr>
        <p:blipFill>
          <a:blip r:embed="rId2" cstate="print"/>
          <a:srcRect/>
          <a:stretch>
            <a:fillRect/>
          </a:stretch>
        </p:blipFill>
        <p:spPr bwMode="auto">
          <a:xfrm>
            <a:off x="7896350" y="2344981"/>
            <a:ext cx="2952178" cy="4179644"/>
          </a:xfrm>
          <a:prstGeom prst="rect">
            <a:avLst/>
          </a:prstGeom>
          <a:noFill/>
        </p:spPr>
      </p:pic>
      <p:sp>
        <p:nvSpPr>
          <p:cNvPr id="100355" name="Text Box 3"/>
          <p:cNvSpPr txBox="1">
            <a:spLocks noChangeArrowheads="1"/>
          </p:cNvSpPr>
          <p:nvPr/>
        </p:nvSpPr>
        <p:spPr bwMode="auto">
          <a:xfrm>
            <a:off x="2640014" y="765175"/>
            <a:ext cx="339725" cy="762000"/>
          </a:xfrm>
          <a:prstGeom prst="rect">
            <a:avLst/>
          </a:prstGeom>
          <a:noFill/>
          <a:ln w="9525">
            <a:noFill/>
            <a:miter lim="800000"/>
            <a:headEnd/>
            <a:tailEnd/>
          </a:ln>
          <a:effectLst/>
        </p:spPr>
        <p:txBody>
          <a:bodyPr wrap="none">
            <a:spAutoFit/>
          </a:bodyPr>
          <a:lstStyle/>
          <a:p>
            <a:r>
              <a:rPr lang="es-ES" sz="4400" b="1">
                <a:latin typeface="Arial" pitchFamily="34" charset="0"/>
              </a:rPr>
              <a:t> </a:t>
            </a:r>
          </a:p>
        </p:txBody>
      </p:sp>
      <p:pic>
        <p:nvPicPr>
          <p:cNvPr id="100357" name="Picture 5" descr="peces"/>
          <p:cNvPicPr>
            <a:picLocks noChangeAspect="1" noChangeArrowheads="1"/>
          </p:cNvPicPr>
          <p:nvPr/>
        </p:nvPicPr>
        <p:blipFill>
          <a:blip r:embed="rId3" cstate="print"/>
          <a:srcRect/>
          <a:stretch>
            <a:fillRect/>
          </a:stretch>
        </p:blipFill>
        <p:spPr bwMode="auto">
          <a:xfrm>
            <a:off x="5529070" y="1633105"/>
            <a:ext cx="3663274" cy="2435807"/>
          </a:xfrm>
          <a:prstGeom prst="rect">
            <a:avLst/>
          </a:prstGeom>
          <a:noFill/>
        </p:spPr>
      </p:pic>
      <p:pic>
        <p:nvPicPr>
          <p:cNvPr id="100358" name="Picture 6" descr="collective_intelligence_big"/>
          <p:cNvPicPr>
            <a:picLocks noChangeAspect="1" noChangeArrowheads="1"/>
          </p:cNvPicPr>
          <p:nvPr/>
        </p:nvPicPr>
        <p:blipFill>
          <a:blip r:embed="rId4" cstate="print"/>
          <a:srcRect/>
          <a:stretch>
            <a:fillRect/>
          </a:stretch>
        </p:blipFill>
        <p:spPr bwMode="auto">
          <a:xfrm>
            <a:off x="4799857" y="3422955"/>
            <a:ext cx="2569681" cy="1726450"/>
          </a:xfrm>
          <a:prstGeom prst="rect">
            <a:avLst/>
          </a:prstGeom>
          <a:noFill/>
        </p:spPr>
      </p:pic>
      <p:pic>
        <p:nvPicPr>
          <p:cNvPr id="100359" name="Picture 7" descr="Traffic Grid view"/>
          <p:cNvPicPr>
            <a:picLocks noChangeAspect="1" noChangeArrowheads="1"/>
          </p:cNvPicPr>
          <p:nvPr/>
        </p:nvPicPr>
        <p:blipFill>
          <a:blip r:embed="rId5" cstate="print"/>
          <a:srcRect/>
          <a:stretch>
            <a:fillRect/>
          </a:stretch>
        </p:blipFill>
        <p:spPr bwMode="auto">
          <a:xfrm>
            <a:off x="2783632" y="4002265"/>
            <a:ext cx="2517523" cy="2517523"/>
          </a:xfrm>
          <a:prstGeom prst="rect">
            <a:avLst/>
          </a:prstGeom>
          <a:noFill/>
        </p:spPr>
      </p:pic>
      <p:pic>
        <p:nvPicPr>
          <p:cNvPr id="100360" name="Picture 8" descr="hongos"/>
          <p:cNvPicPr>
            <a:picLocks noChangeAspect="1" noChangeArrowheads="1"/>
          </p:cNvPicPr>
          <p:nvPr/>
        </p:nvPicPr>
        <p:blipFill>
          <a:blip r:embed="rId6" cstate="print"/>
          <a:srcRect/>
          <a:stretch>
            <a:fillRect/>
          </a:stretch>
        </p:blipFill>
        <p:spPr bwMode="auto">
          <a:xfrm>
            <a:off x="1631504" y="1596685"/>
            <a:ext cx="2854815" cy="2854815"/>
          </a:xfrm>
          <a:prstGeom prst="rect">
            <a:avLst/>
          </a:prstGeom>
          <a:noFill/>
        </p:spPr>
      </p:pic>
      <p:sp>
        <p:nvSpPr>
          <p:cNvPr id="11" name="Rectangle 2"/>
          <p:cNvSpPr>
            <a:spLocks noGrp="1" noRot="1" noChangeArrowheads="1"/>
          </p:cNvSpPr>
          <p:nvPr>
            <p:ph type="title"/>
          </p:nvPr>
        </p:nvSpPr>
        <p:spPr>
          <a:xfrm>
            <a:off x="1703389" y="457200"/>
            <a:ext cx="8713787" cy="811560"/>
          </a:xfrm>
        </p:spPr>
        <p:txBody>
          <a:bodyPr/>
          <a:lstStyle/>
          <a:p>
            <a:r>
              <a:rPr lang="es-ES" sz="4000" dirty="0"/>
              <a:t>Ejemplos </a:t>
            </a:r>
            <a:r>
              <a:rPr lang="es-ES" sz="4000" dirty="0" smtClean="0"/>
              <a:t>y análisis de </a:t>
            </a:r>
            <a:r>
              <a:rPr lang="es-ES" sz="4000" dirty="0"/>
              <a:t>Sistemas Complejos</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Colonias de insectos</a:t>
            </a:r>
            <a:endParaRPr lang="es-ES" dirty="0"/>
          </a:p>
        </p:txBody>
      </p:sp>
      <p:sp>
        <p:nvSpPr>
          <p:cNvPr id="3" name="2 Marcador de contenido"/>
          <p:cNvSpPr>
            <a:spLocks noGrp="1"/>
          </p:cNvSpPr>
          <p:nvPr>
            <p:ph idx="1"/>
          </p:nvPr>
        </p:nvSpPr>
        <p:spPr>
          <a:xfrm>
            <a:off x="479376" y="1600201"/>
            <a:ext cx="7704856" cy="4525963"/>
          </a:xfrm>
        </p:spPr>
        <p:txBody>
          <a:bodyPr>
            <a:normAutofit fontScale="92500" lnSpcReduction="10000"/>
          </a:bodyPr>
          <a:lstStyle/>
          <a:p>
            <a:pPr>
              <a:buNone/>
            </a:pPr>
            <a:r>
              <a:rPr lang="es-ES" dirty="0" smtClean="0"/>
              <a:t>En una colonia de hormigas podemos observar:</a:t>
            </a:r>
          </a:p>
          <a:p>
            <a:pPr>
              <a:buFontTx/>
              <a:buChar char="•"/>
            </a:pPr>
            <a:r>
              <a:rPr lang="es-ES" dirty="0" smtClean="0"/>
              <a:t>Toma de decisiones colectivas </a:t>
            </a:r>
          </a:p>
          <a:p>
            <a:pPr>
              <a:buFontTx/>
              <a:buChar char="•"/>
            </a:pPr>
            <a:r>
              <a:rPr lang="es-ES" dirty="0" smtClean="0"/>
              <a:t>Organización sin existencia de líderes</a:t>
            </a:r>
          </a:p>
          <a:p>
            <a:pPr>
              <a:buNone/>
            </a:pPr>
            <a:endParaRPr lang="es-ES" sz="3600" dirty="0">
              <a:solidFill>
                <a:schemeClr val="tx2"/>
              </a:solidFill>
            </a:endParaRPr>
          </a:p>
          <a:p>
            <a:pPr>
              <a:buNone/>
            </a:pPr>
            <a:r>
              <a:rPr lang="es-ES" sz="3600" dirty="0"/>
              <a:t>Mecanismos básicos:</a:t>
            </a:r>
            <a:endParaRPr lang="es-ES" dirty="0" smtClean="0"/>
          </a:p>
          <a:p>
            <a:pPr>
              <a:buFontTx/>
              <a:buChar char="•"/>
            </a:pPr>
            <a:r>
              <a:rPr lang="es-ES" dirty="0" smtClean="0"/>
              <a:t>Al moverse cada hormiga deposita una señal química.</a:t>
            </a:r>
          </a:p>
          <a:p>
            <a:pPr>
              <a:buFontTx/>
              <a:buChar char="•"/>
            </a:pPr>
            <a:r>
              <a:rPr lang="es-ES" dirty="0" smtClean="0"/>
              <a:t>Las otras hormigas pueden detectar el rastro  y seguir el gradiente químico.</a:t>
            </a:r>
          </a:p>
          <a:p>
            <a:pPr>
              <a:buFontTx/>
              <a:buChar char="•"/>
            </a:pPr>
            <a:endParaRPr lang="es-ES" dirty="0" smtClean="0"/>
          </a:p>
          <a:p>
            <a:pPr>
              <a:buNone/>
            </a:pPr>
            <a:endParaRPr lang="es-ES" dirty="0"/>
          </a:p>
        </p:txBody>
      </p:sp>
      <p:pic>
        <p:nvPicPr>
          <p:cNvPr id="4" name="Picture 8" descr="fotohormigas"/>
          <p:cNvPicPr>
            <a:picLocks noChangeAspect="1" noChangeArrowheads="1"/>
          </p:cNvPicPr>
          <p:nvPr/>
        </p:nvPicPr>
        <p:blipFill>
          <a:blip r:embed="rId2" cstate="print"/>
          <a:srcRect/>
          <a:stretch>
            <a:fillRect/>
          </a:stretch>
        </p:blipFill>
        <p:spPr>
          <a:xfrm>
            <a:off x="7794368" y="1196752"/>
            <a:ext cx="3414200" cy="2573090"/>
          </a:xfrm>
          <a:prstGeom prst="rect">
            <a:avLst/>
          </a:prstGeom>
          <a:noFill/>
          <a:ln/>
        </p:spPr>
      </p:pic>
      <p:pic>
        <p:nvPicPr>
          <p:cNvPr id="5" name="Picture 8" descr="fotohormiga"/>
          <p:cNvPicPr>
            <a:picLocks noChangeAspect="1" noChangeArrowheads="1"/>
          </p:cNvPicPr>
          <p:nvPr/>
        </p:nvPicPr>
        <p:blipFill>
          <a:blip r:embed="rId3" cstate="print"/>
          <a:srcRect/>
          <a:stretch>
            <a:fillRect/>
          </a:stretch>
        </p:blipFill>
        <p:spPr>
          <a:xfrm>
            <a:off x="8040216" y="3933056"/>
            <a:ext cx="4149797" cy="2808312"/>
          </a:xfrm>
          <a:prstGeom prst="rect">
            <a:avLst/>
          </a:prstGeom>
          <a:noFill/>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Vida Artificial &amp;quot;&quot;/&gt;&lt;property id=&quot;20307&quot; value=&quot;256&quot;/&gt;&lt;/object&gt;&lt;object type=&quot;3&quot; unique_id=&quot;10005&quot;&gt;&lt;property id=&quot;20148&quot; value=&quot;5&quot;/&gt;&lt;property id=&quot;20300&quot; value=&quot;Slide 22 - &amp;quot;Sistemas Dinámicos: Primera Formalización para la Complejidad&amp;quot;&quot;/&gt;&lt;property id=&quot;20307&quot; value=&quot;257&quot;/&gt;&lt;/object&gt;&lt;object type=&quot;3&quot; unique_id=&quot;15271&quot;&gt;&lt;property id=&quot;20148&quot; value=&quot;5&quot;/&gt;&lt;property id=&quot;20300&quot; value=&quot;Slide 23 - &amp;quot;Sistemas Dinámicos: Primera Formalización para la Complejidad&amp;quot;&quot;/&gt;&lt;property id=&quot;20307&quot; value=&quot;259&quot;/&gt;&lt;/object&gt;&lt;object type=&quot;3&quot; unique_id=&quot;15272&quot;&gt;&lt;property id=&quot;20148&quot; value=&quot;5&quot;/&gt;&lt;property id=&quot;20300&quot; value=&quot;Slide 24 - &amp;quot;Expresiones habituales de SSDD&amp;quot;&quot;/&gt;&lt;property id=&quot;20307&quot; value=&quot;260&quot;/&gt;&lt;/object&gt;&lt;object type=&quot;3&quot; unique_id=&quot;15273&quot;&gt;&lt;property id=&quot;20148&quot; value=&quot;5&quot;/&gt;&lt;property id=&quot;20300&quot; value=&quot;Slide 25 - &amp;quot;Ejemplo de flujo 2D&amp;quot;&quot;/&gt;&lt;property id=&quot;20307&quot; value=&quot;261&quot;/&gt;&lt;/object&gt;&lt;object type=&quot;3&quot; unique_id=&quot;15274&quot;&gt;&lt;property id=&quot;20148&quot; value=&quot;5&quot;/&gt;&lt;property id=&quot;20300&quot; value=&quot;Slide 26 - &amp;quot;Atractores y Puntos Fijos&amp;quot;&quot;/&gt;&lt;property id=&quot;20307&quot; value=&quot;262&quot;/&gt;&lt;/object&gt;&lt;object type=&quot;3&quot; unique_id=&quot;15467&quot;&gt;&lt;property id=&quot;20148&quot; value=&quot;5&quot;/&gt;&lt;property id=&quot;20300&quot; value=&quot;Slide 27 - &amp;quot;Puntos fijos en 1D&amp;quot;&quot;/&gt;&lt;property id=&quot;20307&quot; value=&quot;263&quot;/&gt;&lt;/object&gt;&lt;object type=&quot;3&quot; unique_id=&quot;15549&quot;&gt;&lt;property id=&quot;20148&quot; value=&quot;5&quot;/&gt;&lt;property id=&quot;20300&quot; value=&quot;Slide 28 - &amp;quot;Puntos fijos en 2D&amp;quot;&quot;/&gt;&lt;property id=&quot;20307&quot; value=&quot;264&quot;/&gt;&lt;/object&gt;&lt;object type=&quot;3&quot; unique_id=&quot;15550&quot;&gt;&lt;property id=&quot;20148&quot; value=&quot;5&quot;/&gt;&lt;property id=&quot;20300&quot; value=&quot;Slide 29 - &amp;quot;2D: Más complicado todavía…&amp;quot;&quot;/&gt;&lt;property id=&quot;20307&quot; value=&quot;265&quot;/&gt;&lt;/object&gt;&lt;object type=&quot;3&quot; unique_id=&quot;15551&quot;&gt;&lt;property id=&quot;20148&quot; value=&quot;5&quot;/&gt;&lt;property id=&quot;20300&quot; value=&quot;Slide 30 - &amp;quot;… ¿y qué ocurre en dimensiones superiores?&amp;quot;&quot;/&gt;&lt;property id=&quot;20307&quot; value=&quot;266&quot;/&gt;&lt;/object&gt;&lt;object type=&quot;3&quot; unique_id=&quot;15552&quot;&gt;&lt;property id=&quot;20148&quot; value=&quot;5&quot;/&gt;&lt;property id=&quot;20300&quot; value=&quot;Slide 31 - &amp;quot;Determinismo Débil y Fuerte&amp;quot;&quot;/&gt;&lt;property id=&quot;20307&quot; value=&quot;267&quot;/&gt;&lt;/object&gt;&lt;object type=&quot;3&quot; unique_id=&quot;15553&quot;&gt;&lt;property id=&quot;20148&quot; value=&quot;5&quot;/&gt;&lt;property id=&quot;20300&quot; value=&quot;Slide 32 - &amp;quot;Determinismo Débil y Fuerte: Representación Geométrica&amp;quot;&quot;/&gt;&lt;property id=&quot;20307&quot; value=&quot;268&quot;/&gt;&lt;/object&gt;&lt;object type=&quot;3&quot; unique_id=&quot;15554&quot;&gt;&lt;property id=&quot;20148&quot; value=&quot;5&quot;/&gt;&lt;property id=&quot;20300&quot; value=&quot;Slide 33 - &amp;quot;Un ejemplo: Curva de Lorenz&amp;quot;&quot;/&gt;&lt;property id=&quot;20307&quot; value=&quot;269&quot;/&gt;&lt;/object&gt;&lt;object type=&quot;3&quot; unique_id=&quot;15555&quot;&gt;&lt;property id=&quot;20148&quot; value=&quot;5&quot;/&gt;&lt;property id=&quot;20300&quot; value=&quot;Slide 34 - &amp;quot;Atractor de Lorenz: efecto mariposa&amp;quot;&quot;/&gt;&lt;property id=&quot;20307&quot; value=&quot;270&quot;/&gt;&lt;/object&gt;&lt;object type=&quot;3&quot; unique_id=&quot;16896&quot;&gt;&lt;property id=&quot;20148&quot; value=&quot;5&quot;/&gt;&lt;property id=&quot;20300&quot; value=&quot;Slide 2 - &amp;quot;  ¿Qué es un sistema complejo?&amp;quot;&quot;/&gt;&lt;property id=&quot;20307&quot; value=&quot;273&quot;/&gt;&lt;/object&gt;&lt;object type=&quot;3&quot; unique_id=&quot;16897&quot;&gt;&lt;property id=&quot;20148&quot; value=&quot;5&quot;/&gt;&lt;property id=&quot;20300&quot; value=&quot;Slide 3 - &amp;quot;  ¿Qué es un sistema complejo?&amp;quot;&quot;/&gt;&lt;property id=&quot;20307&quot; value=&quot;328&quot;/&gt;&lt;/object&gt;&lt;object type=&quot;3&quot; unique_id=&quot;16898&quot;&gt;&lt;property id=&quot;20148&quot; value=&quot;5&quot;/&gt;&lt;property id=&quot;20300&quot; value=&quot;Slide 4 - &amp;quot;More is different!&amp;quot;&quot;/&gt;&lt;property id=&quot;20307&quot; value=&quot;278&quot;/&gt;&lt;/object&gt;&lt;object type=&quot;3&quot; unique_id=&quot;16899&quot;&gt;&lt;property id=&quot;20148&quot; value=&quot;5&quot;/&gt;&lt;property id=&quot;20300&quot; value=&quot;Slide 5 - &amp;quot;Ejemplos de Sistemas Complejos&amp;quot;&quot;/&gt;&lt;property id=&quot;20307&quot; value=&quot;279&quot;/&gt;&lt;/object&gt;&lt;object type=&quot;3&quot; unique_id=&quot;16900&quot;&gt;&lt;property id=&quot;20148&quot; value=&quot;5&quot;/&gt;&lt;property id=&quot;20300&quot; value=&quot;Slide 6 - &amp;quot;Colonias de insectos&amp;quot;&quot;/&gt;&lt;property id=&quot;20307&quot; value=&quot;329&quot;/&gt;&lt;/object&gt;&lt;object type=&quot;3&quot; unique_id=&quot;16901&quot;&gt;&lt;property id=&quot;20148&quot; value=&quot;5&quot;/&gt;&lt;property id=&quot;20300&quot; value=&quot;Slide 7 - &amp;quot;Colonias de insectos&amp;quot;&quot;/&gt;&lt;property id=&quot;20307&quot; value=&quot;330&quot;/&gt;&lt;/object&gt;&lt;object type=&quot;3&quot; unique_id=&quot;16902&quot;&gt;&lt;property id=&quot;20148&quot; value=&quot;5&quot;/&gt;&lt;property id=&quot;20300&quot; value=&quot;Slide 8 - &amp;quot;Movimientos en grupo&amp;quot;&quot;/&gt;&lt;property id=&quot;20307&quot; value=&quot;331&quot;/&gt;&lt;/object&gt;&lt;object type=&quot;3&quot; unique_id=&quot;16903&quot;&gt;&lt;property id=&quot;20148&quot; value=&quot;5&quot;/&gt;&lt;property id=&quot;20300&quot; value=&quot;Slide 9 - &amp;quot;Movimientos en grupo&amp;quot;&quot;/&gt;&lt;property id=&quot;20307&quot; value=&quot;332&quot;/&gt;&lt;/object&gt;&lt;object type=&quot;3&quot; unique_id=&quot;16904&quot;&gt;&lt;property id=&quot;20148&quot; value=&quot;5&quot;/&gt;&lt;property id=&quot;20300&quot; value=&quot;Slide 10 - &amp;quot;Sincronización&amp;quot;&quot;/&gt;&lt;property id=&quot;20307&quot; value=&quot;287&quot;/&gt;&lt;/object&gt;&lt;object type=&quot;3&quot; unique_id=&quot;16905&quot;&gt;&lt;property id=&quot;20148&quot; value=&quot;5&quot;/&gt;&lt;property id=&quot;20300&quot; value=&quot;Slide 11 - &amp;quot;Sincronización&amp;quot;&quot;/&gt;&lt;property id=&quot;20307&quot; value=&quot;333&quot;/&gt;&lt;/object&gt;&lt;object type=&quot;3&quot; unique_id=&quot;16906&quot;&gt;&lt;property id=&quot;20148&quot; value=&quot;5&quot;/&gt;&lt;property id=&quot;20300&quot; value=&quot;Slide 12 - &amp;quot;Modelos de tráfico&amp;quot;&quot;/&gt;&lt;property id=&quot;20307&quot; value=&quot;290&quot;/&gt;&lt;/object&gt;&lt;object type=&quot;3&quot; unique_id=&quot;16907&quot;&gt;&lt;property id=&quot;20148&quot; value=&quot;5&quot;/&gt;&lt;property id=&quot;20300&quot; value=&quot;Slide 13 - &amp;quot;Modelos de tráfico&amp;quot;&quot;/&gt;&lt;property id=&quot;20307&quot; value=&quot;292&quot;/&gt;&lt;/object&gt;&lt;object type=&quot;3&quot; unique_id=&quot;16908&quot;&gt;&lt;property id=&quot;20148&quot; value=&quot;5&quot;/&gt;&lt;property id=&quot;20300&quot; value=&quot;Slide 14 - &amp;quot;Modelos de tráfico&amp;quot;&quot;/&gt;&lt;property id=&quot;20307&quot; value=&quot;334&quot;/&gt;&lt;/object&gt;&lt;object type=&quot;3&quot; unique_id=&quot;16909&quot;&gt;&lt;property id=&quot;20148&quot; value=&quot;5&quot;/&gt;&lt;property id=&quot;20300&quot; value=&quot;Slide 15 - &amp;quot;Modelos de tráfico&amp;quot;&quot;/&gt;&lt;property id=&quot;20307&quot; value=&quot;335&quot;/&gt;&lt;/object&gt;&lt;object type=&quot;3&quot; unique_id=&quot;16913&quot;&gt;&lt;property id=&quot;20148&quot; value=&quot;5&quot;/&gt;&lt;property id=&quot;20300&quot; value=&quot;Slide 17 - &amp;quot;   Emergencia de propiedades&amp;quot;&quot;/&gt;&lt;property id=&quot;20307&quot; value=&quot;303&quot;/&gt;&lt;/object&gt;&lt;object type=&quot;3&quot; unique_id=&quot;16917&quot;&gt;&lt;property id=&quot;20148&quot; value=&quot;5&quot;/&gt;&lt;property id=&quot;20300&quot; value=&quot;Slide 19 - &amp;quot;Transiciones de fase&amp;quot;&quot;/&gt;&lt;property id=&quot;20307&quot; value=&quot;307&quot;/&gt;&lt;/object&gt;&lt;object type=&quot;3&quot; unique_id=&quot;16925&quot;&gt;&lt;property id=&quot;20148&quot; value=&quot;5&quot;/&gt;&lt;property id=&quot;20300&quot; value=&quot;Slide 20 - &amp;quot;Robustez&amp;quot;&quot;/&gt;&lt;property id=&quot;20307&quot; value=&quot;315&quot;/&gt;&lt;/object&gt;&lt;object type=&quot;3&quot; unique_id=&quot;17238&quot;&gt;&lt;property id=&quot;20148&quot; value=&quot;5&quot;/&gt;&lt;property id=&quot;20300&quot; value=&quot;Slide 16 - &amp;quot;Modelos de tráfico&amp;quot;&quot;/&gt;&lt;property id=&quot;20307&quot; value=&quot;336&quot;/&gt;&lt;/object&gt;&lt;object type=&quot;3&quot; unique_id=&quot;17239&quot;&gt;&lt;property id=&quot;20148&quot; value=&quot;5&quot;/&gt;&lt;property id=&quot;20300&quot; value=&quot;Slide 18 - &amp;quot;   Emergencia de propiedades&amp;quot;&quot;/&gt;&lt;property id=&quot;20307&quot; value=&quot;337&quot;/&gt;&lt;/object&gt;&lt;object type=&quot;3&quot; unique_id=&quot;17470&quot;&gt;&lt;property id=&quot;20148&quot; value=&quot;5&quot;/&gt;&lt;property id=&quot;20300&quot; value=&quot;Slide 21 - &amp;quot;Robustez&amp;quot;&quot;/&gt;&lt;property id=&quot;20307&quot; value=&quot;338&quot;/&gt;&lt;/object&gt;&lt;object type=&quot;3&quot; unique_id=&quot;17471&quot;&gt;&lt;property id=&quot;20148&quot; value=&quot;5&quot;/&gt;&lt;property id=&quot;20300&quot; value=&quot;Slide 35 - &amp;quot;Redes Complejas: Segunda Formalización para la Complejidad&amp;quot;&quot;/&gt;&lt;property id=&quot;20307&quot; value=&quot;339&quot;/&gt;&lt;/object&gt;&lt;object type=&quot;3&quot; unique_id=&quot;21313&quot;&gt;&lt;property id=&quot;20148&quot; value=&quot;5&quot;/&gt;&lt;property id=&quot;20300&quot; value=&quot;Slide 36 - &amp;quot;Redes: antecedentes&amp;quot;&quot;/&gt;&lt;property id=&quot;20307&quot; value=&quot;350&quot;/&gt;&lt;/object&gt;&lt;object type=&quot;3&quot; unique_id=&quot;21314&quot;&gt;&lt;property id=&quot;20148&quot; value=&quot;5&quot;/&gt;&lt;property id=&quot;20300&quot; value=&quot;Slide 37 - &amp;quot;Redes: nueva visión&amp;quot;&quot;/&gt;&lt;property id=&quot;20307&quot; value=&quot;351&quot;/&gt;&lt;/object&gt;&lt;object type=&quot;3&quot; unique_id=&quot;21315&quot;&gt;&lt;property id=&quot;20148&quot; value=&quot;5&quot;/&gt;&lt;property id=&quot;20300&quot; value=&quot;Slide 38 - &amp;quot;Redes: nueva visión&amp;quot;&quot;/&gt;&lt;property id=&quot;20307&quot; value=&quot;352&quot;/&gt;&lt;/object&gt;&lt;object type=&quot;3&quot; unique_id=&quot;21316&quot;&gt;&lt;property id=&quot;20148&quot; value=&quot;5&quot;/&gt;&lt;property id=&quot;20300&quot; value=&quot;Slide 39 - &amp;quot;Redes en el mundo real&amp;quot;&quot;/&gt;&lt;property id=&quot;20307&quot; value=&quot;345&quot;/&gt;&lt;/object&gt;&lt;object type=&quot;3&quot; unique_id=&quot;21317&quot;&gt;&lt;property id=&quot;20148&quot; value=&quot;5&quot;/&gt;&lt;property id=&quot;20300&quot; value=&quot;Slide 40 - &amp;quot;Redes en el mundo real&amp;quot;&quot;/&gt;&lt;property id=&quot;20307&quot; value=&quot;346&quot;/&gt;&lt;/object&gt;&lt;object type=&quot;3&quot; unique_id=&quot;23992&quot;&gt;&lt;property id=&quot;20148&quot; value=&quot;5&quot;/&gt;&lt;property id=&quot;20300&quot; value=&quot;Slide 41 - &amp;quot;Modelo de Representación unificado: Teoría de Grafos&amp;quot;&quot;/&gt;&lt;property id=&quot;20307&quot; value=&quot;354&quot;/&gt;&lt;/object&gt;&lt;object type=&quot;3&quot; unique_id=&quot;23993&quot;&gt;&lt;property id=&quot;20148&quot; value=&quot;5&quot;/&gt;&lt;property id=&quot;20300&quot; value=&quot;Slide 42 - &amp;quot;Fundamentos de Teoría de Grafos&amp;quot;&quot;/&gt;&lt;property id=&quot;20307&quot; value=&quot;355&quot;/&gt;&lt;/object&gt;&lt;object type=&quot;3&quot; unique_id=&quot;23994&quot;&gt;&lt;property id=&quot;20148&quot; value=&quot;5&quot;/&gt;&lt;property id=&quot;20300&quot; value=&quot;Slide 43 - &amp;quot;Medidas usuales en Teoría de Grafos&amp;quot;&quot;/&gt;&lt;property id=&quot;20307&quot; value=&quot;356&quot;/&gt;&lt;/object&gt;&lt;object type=&quot;3&quot; unique_id=&quot;23995&quot;&gt;&lt;property id=&quot;20148&quot; value=&quot;5&quot;/&gt;&lt;property id=&quot;20300&quot; value=&quot;Slide 44 - &amp;quot;Medidas: Grado y Distribuciones de Grados&amp;quot;&quot;/&gt;&lt;property id=&quot;20307&quot; value=&quot;357&quot;/&gt;&lt;/object&gt;&lt;object type=&quot;3&quot; unique_id=&quot;23996&quot;&gt;&lt;property id=&quot;20148&quot; value=&quot;5&quot;/&gt;&lt;property id=&quot;20300&quot; value=&quot;Slide 45 - &amp;quot;Medidas: Grado y Distribuciones de Grados&amp;quot;&quot;/&gt;&lt;property id=&quot;20307&quot; value=&quot;358&quot;/&gt;&lt;/object&gt;&lt;object type=&quot;3&quot; unique_id=&quot;23997&quot;&gt;&lt;property id=&quot;20148&quot; value=&quot;5&quot;/&gt;&lt;property id=&quot;20300&quot; value=&quot;Slide 46 - &amp;quot;Medidas: Grado y Distribuciones de Grados&amp;quot;&quot;/&gt;&lt;property id=&quot;20307&quot; value=&quot;359&quot;/&gt;&lt;/object&gt;&lt;object type=&quot;3&quot; unique_id=&quot;23998&quot;&gt;&lt;property id=&quot;20148&quot; value=&quot;5&quot;/&gt;&lt;property id=&quot;20300&quot; value=&quot;Slide 47 - &amp;quot;Medidas: Coeficiente de Clustering o de Transitividad&amp;quot;&quot;/&gt;&lt;property id=&quot;20307&quot; value=&quot;360&quot;/&gt;&lt;/object&gt;&lt;object type=&quot;3&quot; unique_id=&quot;23999&quot;&gt;&lt;property id=&quot;20148&quot; value=&quot;5&quot;/&gt;&lt;property id=&quot;20300&quot; value=&quot;Slide 48 - &amp;quot;Medidas: Conectividad&amp;quot;&quot;/&gt;&lt;property id=&quot;20307&quot; value=&quot;361&quot;/&gt;&lt;/object&gt;&lt;object type=&quot;3&quot; unique_id=&quot;24000&quot;&gt;&lt;property id=&quot;20148&quot; value=&quot;5&quot;/&gt;&lt;property id=&quot;20300&quot; value=&quot;Slide 49 - &amp;quot;Medidas: distancia&amp;quot;&quot;/&gt;&lt;property id=&quot;20307&quot; value=&quot;362&quot;/&gt;&lt;/object&gt;&lt;object type=&quot;3&quot; unique_id=&quot;24001&quot;&gt;&lt;property id=&quot;20148&quot; value=&quot;5&quot;/&gt;&lt;property id=&quot;20300&quot; value=&quot;Slide 50 - &amp;quot;Medidas: Betweenness o Carga&amp;quot;&quot;/&gt;&lt;property id=&quot;20307&quot; value=&quot;363&quot;/&gt;&lt;/object&gt;&lt;object type=&quot;3&quot; unique_id=&quot;24002&quot;&gt;&lt;property id=&quot;20148&quot; value=&quot;5&quot;/&gt;&lt;property id=&quot;20300&quot; value=&quot;Slide 51 - &amp;quot;Modelos de Redes&amp;quot;&quot;/&gt;&lt;property id=&quot;20307&quot; value=&quot;364&quot;/&gt;&lt;/object&gt;&lt;object type=&quot;3&quot; unique_id=&quot;24003&quot;&gt;&lt;property id=&quot;20148&quot; value=&quot;5&quot;/&gt;&lt;property id=&quot;20300&quot; value=&quot;Slide 52 - &amp;quot;Topología de Poisson&amp;quot;&quot;/&gt;&lt;property id=&quot;20307&quot; value=&quot;365&quot;/&gt;&lt;/object&gt;&lt;object type=&quot;3&quot; unique_id=&quot;24004&quot;&gt;&lt;property id=&quot;20148&quot; value=&quot;5&quot;/&gt;&lt;property id=&quot;20300&quot; value=&quot;Slide 53 - &amp;quot;Topología Libre de Escala&amp;quot;&quot;/&gt;&lt;property id=&quot;20307&quot; value=&quot;366&quot;/&gt;&lt;/object&gt;&lt;object type=&quot;3&quot; unique_id=&quot;24005&quot;&gt;&lt;property id=&quot;20148&quot; value=&quot;5&quot;/&gt;&lt;property id=&quot;20300&quot; value=&quot;Slide 54 - &amp;quot;Robustez de las topologías Libres de Escala&amp;quot;&quot;/&gt;&lt;property id=&quot;20307&quot; value=&quot;367&quot;/&gt;&lt;/object&gt;&lt;object type=&quot;3&quot; unique_id=&quot;24006&quot;&gt;&lt;property id=&quot;20148&quot; value=&quot;5&quot;/&gt;&lt;property id=&quot;20300&quot; value=&quot;Slide 55 - &amp;quot;Modelos de construcción de Redes&amp;quot;&quot;/&gt;&lt;property id=&quot;20307&quot; value=&quot;368&quot;/&gt;&lt;/object&gt;&lt;object type=&quot;3&quot; unique_id=&quot;24007&quot;&gt;&lt;property id=&quot;20148&quot; value=&quot;5&quot;/&gt;&lt;property id=&quot;20300&quot; value=&quot;Slide 56 - &amp;quot;Modelo de Grafos Aleatorios&amp;quot;&quot;/&gt;&lt;property id=&quot;20307&quot; value=&quot;369&quot;/&gt;&lt;/object&gt;&lt;object type=&quot;3&quot; unique_id=&quot;24008&quot;&gt;&lt;property id=&quot;20148&quot; value=&quot;5&quot;/&gt;&lt;property id=&quot;20300&quot; value=&quot;Slide 57 - &amp;quot;Modelo de Wattz-Strogatz&amp;quot;&quot;/&gt;&lt;property id=&quot;20307&quot; value=&quot;370&quot;/&gt;&lt;/object&gt;&lt;object type=&quot;3&quot; unique_id=&quot;24009&quot;&gt;&lt;property id=&quot;20148&quot; value=&quot;5&quot;/&gt;&lt;property id=&quot;20300&quot; value=&quot;Slide 58 - &amp;quot;Características de los Mod. Est.&amp;quot;&quot;/&gt;&lt;property id=&quot;20307&quot; value=&quot;371&quot;/&gt;&lt;/object&gt;&lt;object type=&quot;3&quot; unique_id=&quot;24010&quot;&gt;&lt;property id=&quot;20148&quot; value=&quot;5&quot;/&gt;&lt;property id=&quot;20300&quot; value=&quot;Slide 59 - &amp;quot;Modelos Dinámicos&amp;quot;&quot;/&gt;&lt;property id=&quot;20307&quot; value=&quot;372&quot;/&gt;&lt;/object&gt;&lt;object type=&quot;3&quot; unique_id=&quot;24011&quot;&gt;&lt;property id=&quot;20148&quot; value=&quot;5&quot;/&gt;&lt;property id=&quot;20300&quot; value=&quot;Slide 60 - &amp;quot;Modelo de Enlace Preferencial&amp;quot;&quot;/&gt;&lt;property id=&quot;20307&quot; value=&quot;373&quot;/&gt;&lt;/object&gt;&lt;object type=&quot;3&quot; unique_id=&quot;24012&quot;&gt;&lt;property id=&quot;20148&quot; value=&quot;5&quot;/&gt;&lt;property id=&quot;20300&quot; value=&quot;Slide 61 - &amp;quot;Modelo de Duplicación&amp;quot;&quot;/&gt;&lt;property id=&quot;20307&quot; value=&quot;374&quot;/&gt;&lt;/object&gt;&lt;object type=&quot;3&quot; unique_id=&quot;24013&quot;&gt;&lt;property id=&quot;20148&quot; value=&quot;5&quot;/&gt;&lt;property id=&quot;20300&quot; value=&quot;Slide 62 - &amp;quot;Redes Naturales vs. Redes Artificiales&amp;quot;&quot;/&gt;&lt;property id=&quot;20307&quot; value=&quot;375&quot;/&gt;&lt;/object&gt;&lt;object type=&quot;3&quot; unique_id=&quot;24014&quot;&gt;&lt;property id=&quot;20148&quot; value=&quot;5&quot;/&gt;&lt;property id=&quot;20300&quot; value=&quot;Slide 63 - &amp;quot;Comparativa de algunas redes&amp;quot;&quot;/&gt;&lt;property id=&quot;20307&quot; value=&quot;376&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pio">
      <a:majorFont>
        <a:latin typeface="Garamond"/>
        <a:ea typeface=""/>
        <a:cs typeface=""/>
      </a:majorFont>
      <a:minorFont>
        <a:latin typeface="Garamond"/>
        <a:ea typeface=""/>
        <a:cs typeface=""/>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1956</TotalTime>
  <Words>2173</Words>
  <Application>Microsoft Office PowerPoint</Application>
  <PresentationFormat>Panorámica</PresentationFormat>
  <Paragraphs>261</Paragraphs>
  <Slides>37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37</vt:i4>
      </vt:variant>
    </vt:vector>
  </HeadingPairs>
  <TitlesOfParts>
    <vt:vector size="44" baseType="lpstr">
      <vt:lpstr>Arial</vt:lpstr>
      <vt:lpstr>Avenir Medium</vt:lpstr>
      <vt:lpstr>Calibri</vt:lpstr>
      <vt:lpstr>Garamond</vt:lpstr>
      <vt:lpstr>Times New Roman</vt:lpstr>
      <vt:lpstr>Wingdings</vt:lpstr>
      <vt:lpstr>Tema de Office</vt:lpstr>
      <vt:lpstr>De la Inteligencia Colectiva a los Sistemas Complejos</vt:lpstr>
      <vt:lpstr>Inteligencia Colectiva</vt:lpstr>
      <vt:lpstr>Inteligencia Colectiva</vt:lpstr>
      <vt:lpstr>Inteligencia Colectiva</vt:lpstr>
      <vt:lpstr>  ¿Qué es un sistema complejo?</vt:lpstr>
      <vt:lpstr>  Fenomenología de los Sistema Complejos</vt:lpstr>
      <vt:lpstr>More is different!</vt:lpstr>
      <vt:lpstr>Ejemplos y análisis de Sistemas Complejos</vt:lpstr>
      <vt:lpstr>Colonias de insectos</vt:lpstr>
      <vt:lpstr>Colonias de insectos</vt:lpstr>
      <vt:lpstr>Colonias de insectos</vt:lpstr>
      <vt:lpstr>Movimientos en grupo</vt:lpstr>
      <vt:lpstr>Movimientos en grupo</vt:lpstr>
      <vt:lpstr>Movimientos en grupo</vt:lpstr>
      <vt:lpstr>Movimientos en grupo</vt:lpstr>
      <vt:lpstr>Sincronización</vt:lpstr>
      <vt:lpstr>Sincronización</vt:lpstr>
      <vt:lpstr>Sincronización</vt:lpstr>
      <vt:lpstr>Sincronización</vt:lpstr>
      <vt:lpstr>Modelos de tráfico</vt:lpstr>
      <vt:lpstr>Modelos de tráfico</vt:lpstr>
      <vt:lpstr>Modelos de tráfico</vt:lpstr>
      <vt:lpstr>Modelos de tráfico</vt:lpstr>
      <vt:lpstr>Modelos de tráfico</vt:lpstr>
      <vt:lpstr>Presentación de PowerPoint</vt:lpstr>
      <vt:lpstr>   Emergencia</vt:lpstr>
      <vt:lpstr>   Emergencia</vt:lpstr>
      <vt:lpstr>Transiciones de fase</vt:lpstr>
      <vt:lpstr>Robustez</vt:lpstr>
      <vt:lpstr>Modelando la complejidad …</vt:lpstr>
      <vt:lpstr>Conocer el mundo</vt:lpstr>
      <vt:lpstr>Modelar el mundo</vt:lpstr>
      <vt:lpstr>Qué es un modelo</vt:lpstr>
      <vt:lpstr>¿Modelar… o Simular?</vt:lpstr>
      <vt:lpstr>El Ciclo de Modelado-Simulación</vt:lpstr>
      <vt:lpstr>El Ciclo de Modelado-Simulación</vt:lpstr>
      <vt:lpstr>Modelado de la Complejidad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Fernando</dc:creator>
  <cp:lastModifiedBy>Fernando Sancho Caparrini</cp:lastModifiedBy>
  <cp:revision>164</cp:revision>
  <dcterms:created xsi:type="dcterms:W3CDTF">2010-10-30T10:49:03Z</dcterms:created>
  <dcterms:modified xsi:type="dcterms:W3CDTF">2018-11-12T20:42:43Z</dcterms:modified>
</cp:coreProperties>
</file>